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8" r:id="rId5"/>
    <p:sldId id="260" r:id="rId6"/>
    <p:sldId id="292" r:id="rId7"/>
    <p:sldId id="275" r:id="rId8"/>
    <p:sldId id="293" r:id="rId9"/>
    <p:sldId id="280" r:id="rId10"/>
    <p:sldId id="285" r:id="rId11"/>
    <p:sldId id="284" r:id="rId12"/>
    <p:sldId id="286" r:id="rId13"/>
    <p:sldId id="281" r:id="rId14"/>
    <p:sldId id="296" r:id="rId15"/>
    <p:sldId id="279" r:id="rId16"/>
    <p:sldId id="297" r:id="rId17"/>
    <p:sldId id="294" r:id="rId18"/>
    <p:sldId id="298" r:id="rId19"/>
    <p:sldId id="295" r:id="rId20"/>
    <p:sldId id="300" r:id="rId21"/>
    <p:sldId id="299" r:id="rId22"/>
    <p:sldId id="301" r:id="rId23"/>
    <p:sldId id="302" r:id="rId24"/>
    <p:sldId id="287" r:id="rId25"/>
    <p:sldId id="288" r:id="rId26"/>
    <p:sldId id="289" r:id="rId27"/>
    <p:sldId id="278"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ED3B37"/>
    <a:srgbClr val="02D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11DF5-F50F-4DBB-BE60-730D926EAF54}" v="22" dt="2024-07-30T13:01:1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77683" autoAdjust="0"/>
  </p:normalViewPr>
  <p:slideViewPr>
    <p:cSldViewPr snapToGrid="0">
      <p:cViewPr varScale="1">
        <p:scale>
          <a:sx n="81" d="100"/>
          <a:sy n="81" d="100"/>
        </p:scale>
        <p:origin x="84" y="188"/>
      </p:cViewPr>
      <p:guideLst>
        <p:guide orient="horz" pos="2160"/>
        <p:guide pos="3840"/>
      </p:guideLst>
    </p:cSldViewPr>
  </p:slid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e Robbins" userId="bdb6ab4a-5465-4b10-b706-fda62dee6fa4" providerId="ADAL" clId="{21C11DF5-F50F-4DBB-BE60-730D926EAF54}"/>
    <pc:docChg chg="undo redo custSel modSld">
      <pc:chgData name="Stacie Robbins" userId="bdb6ab4a-5465-4b10-b706-fda62dee6fa4" providerId="ADAL" clId="{21C11DF5-F50F-4DBB-BE60-730D926EAF54}" dt="2024-07-28T15:55:42.928" v="5669" actId="20577"/>
      <pc:docMkLst>
        <pc:docMk/>
      </pc:docMkLst>
      <pc:sldChg chg="modNotesTx">
        <pc:chgData name="Stacie Robbins" userId="bdb6ab4a-5465-4b10-b706-fda62dee6fa4" providerId="ADAL" clId="{21C11DF5-F50F-4DBB-BE60-730D926EAF54}" dt="2024-07-28T15:31:19.117" v="4984" actId="20577"/>
        <pc:sldMkLst>
          <pc:docMk/>
          <pc:sldMk cId="1089768406" sldId="275"/>
        </pc:sldMkLst>
      </pc:sldChg>
      <pc:sldChg chg="modSp mod">
        <pc:chgData name="Stacie Robbins" userId="bdb6ab4a-5465-4b10-b706-fda62dee6fa4" providerId="ADAL" clId="{21C11DF5-F50F-4DBB-BE60-730D926EAF54}" dt="2024-07-28T14:58:10.725" v="3198" actId="6549"/>
        <pc:sldMkLst>
          <pc:docMk/>
          <pc:sldMk cId="1643581068" sldId="277"/>
        </pc:sldMkLst>
        <pc:spChg chg="mod">
          <ac:chgData name="Stacie Robbins" userId="bdb6ab4a-5465-4b10-b706-fda62dee6fa4" providerId="ADAL" clId="{21C11DF5-F50F-4DBB-BE60-730D926EAF54}" dt="2024-07-28T14:58:10.725" v="3198" actId="6549"/>
          <ac:spMkLst>
            <pc:docMk/>
            <pc:sldMk cId="1643581068" sldId="277"/>
            <ac:spMk id="2" creationId="{81518475-C1C2-2D6D-4EC5-9D7BC62351A6}"/>
          </ac:spMkLst>
        </pc:spChg>
      </pc:sldChg>
      <pc:sldChg chg="modSp mod">
        <pc:chgData name="Stacie Robbins" userId="bdb6ab4a-5465-4b10-b706-fda62dee6fa4" providerId="ADAL" clId="{21C11DF5-F50F-4DBB-BE60-730D926EAF54}" dt="2024-07-28T14:58:02.652" v="3195" actId="21"/>
        <pc:sldMkLst>
          <pc:docMk/>
          <pc:sldMk cId="582014273" sldId="278"/>
        </pc:sldMkLst>
        <pc:spChg chg="mod">
          <ac:chgData name="Stacie Robbins" userId="bdb6ab4a-5465-4b10-b706-fda62dee6fa4" providerId="ADAL" clId="{21C11DF5-F50F-4DBB-BE60-730D926EAF54}" dt="2024-07-28T14:58:02.652" v="3195" actId="21"/>
          <ac:spMkLst>
            <pc:docMk/>
            <pc:sldMk cId="582014273" sldId="278"/>
            <ac:spMk id="3" creationId="{B3DC923C-983E-B79D-8900-20287FC38E69}"/>
          </ac:spMkLst>
        </pc:spChg>
      </pc:sldChg>
      <pc:sldChg chg="modSp mod modNotesTx">
        <pc:chgData name="Stacie Robbins" userId="bdb6ab4a-5465-4b10-b706-fda62dee6fa4" providerId="ADAL" clId="{21C11DF5-F50F-4DBB-BE60-730D926EAF54}" dt="2024-07-28T15:55:42.928" v="5669" actId="20577"/>
        <pc:sldMkLst>
          <pc:docMk/>
          <pc:sldMk cId="902420826" sldId="279"/>
        </pc:sldMkLst>
        <pc:spChg chg="mod">
          <ac:chgData name="Stacie Robbins" userId="bdb6ab4a-5465-4b10-b706-fda62dee6fa4" providerId="ADAL" clId="{21C11DF5-F50F-4DBB-BE60-730D926EAF54}" dt="2024-07-28T15:55:42.928" v="5669" actId="20577"/>
          <ac:spMkLst>
            <pc:docMk/>
            <pc:sldMk cId="902420826" sldId="279"/>
            <ac:spMk id="4" creationId="{64CECE6F-EB76-1561-D75F-0DAB0BE7A826}"/>
          </ac:spMkLst>
        </pc:spChg>
      </pc:sldChg>
      <pc:sldChg chg="modNotesTx">
        <pc:chgData name="Stacie Robbins" userId="bdb6ab4a-5465-4b10-b706-fda62dee6fa4" providerId="ADAL" clId="{21C11DF5-F50F-4DBB-BE60-730D926EAF54}" dt="2024-07-28T15:35:07.186" v="5073" actId="20577"/>
        <pc:sldMkLst>
          <pc:docMk/>
          <pc:sldMk cId="2680829004" sldId="280"/>
        </pc:sldMkLst>
      </pc:sldChg>
      <pc:sldChg chg="modSp mod modNotesTx">
        <pc:chgData name="Stacie Robbins" userId="bdb6ab4a-5465-4b10-b706-fda62dee6fa4" providerId="ADAL" clId="{21C11DF5-F50F-4DBB-BE60-730D926EAF54}" dt="2024-07-28T15:54:57.153" v="5660" actId="20577"/>
        <pc:sldMkLst>
          <pc:docMk/>
          <pc:sldMk cId="3639050925" sldId="281"/>
        </pc:sldMkLst>
        <pc:spChg chg="mod">
          <ac:chgData name="Stacie Robbins" userId="bdb6ab4a-5465-4b10-b706-fda62dee6fa4" providerId="ADAL" clId="{21C11DF5-F50F-4DBB-BE60-730D926EAF54}" dt="2024-07-28T15:54:57.153" v="5660" actId="20577"/>
          <ac:spMkLst>
            <pc:docMk/>
            <pc:sldMk cId="3639050925" sldId="281"/>
            <ac:spMk id="5" creationId="{8EB9AF12-3DAD-8D43-22BF-C5DA9A3C78F0}"/>
          </ac:spMkLst>
        </pc:spChg>
      </pc:sldChg>
      <pc:sldChg chg="modSp mod modNotesTx">
        <pc:chgData name="Stacie Robbins" userId="bdb6ab4a-5465-4b10-b706-fda62dee6fa4" providerId="ADAL" clId="{21C11DF5-F50F-4DBB-BE60-730D926EAF54}" dt="2024-07-28T15:53:31.223" v="5556" actId="20577"/>
        <pc:sldMkLst>
          <pc:docMk/>
          <pc:sldMk cId="2630148373" sldId="284"/>
        </pc:sldMkLst>
        <pc:spChg chg="mod">
          <ac:chgData name="Stacie Robbins" userId="bdb6ab4a-5465-4b10-b706-fda62dee6fa4" providerId="ADAL" clId="{21C11DF5-F50F-4DBB-BE60-730D926EAF54}" dt="2024-07-28T15:53:31.223" v="5556" actId="20577"/>
          <ac:spMkLst>
            <pc:docMk/>
            <pc:sldMk cId="2630148373" sldId="284"/>
            <ac:spMk id="6" creationId="{95CA9BE8-C5F2-6D25-4253-97D981E5E5D6}"/>
          </ac:spMkLst>
        </pc:spChg>
      </pc:sldChg>
      <pc:sldChg chg="modNotesTx">
        <pc:chgData name="Stacie Robbins" userId="bdb6ab4a-5465-4b10-b706-fda62dee6fa4" providerId="ADAL" clId="{21C11DF5-F50F-4DBB-BE60-730D926EAF54}" dt="2024-07-28T15:36:50.878" v="5128" actId="20577"/>
        <pc:sldMkLst>
          <pc:docMk/>
          <pc:sldMk cId="100456836" sldId="285"/>
        </pc:sldMkLst>
      </pc:sldChg>
      <pc:sldChg chg="modSp mod modNotesTx">
        <pc:chgData name="Stacie Robbins" userId="bdb6ab4a-5465-4b10-b706-fda62dee6fa4" providerId="ADAL" clId="{21C11DF5-F50F-4DBB-BE60-730D926EAF54}" dt="2024-07-28T15:38:51.153" v="5146" actId="20577"/>
        <pc:sldMkLst>
          <pc:docMk/>
          <pc:sldMk cId="24421445" sldId="286"/>
        </pc:sldMkLst>
        <pc:spChg chg="mod">
          <ac:chgData name="Stacie Robbins" userId="bdb6ab4a-5465-4b10-b706-fda62dee6fa4" providerId="ADAL" clId="{21C11DF5-F50F-4DBB-BE60-730D926EAF54}" dt="2024-07-28T15:38:07.619" v="5137" actId="14100"/>
          <ac:spMkLst>
            <pc:docMk/>
            <pc:sldMk cId="24421445" sldId="286"/>
            <ac:spMk id="2" creationId="{00000000-0000-0000-0000-000000000000}"/>
          </ac:spMkLst>
        </pc:spChg>
      </pc:sldChg>
      <pc:sldChg chg="modNotesTx">
        <pc:chgData name="Stacie Robbins" userId="bdb6ab4a-5465-4b10-b706-fda62dee6fa4" providerId="ADAL" clId="{21C11DF5-F50F-4DBB-BE60-730D926EAF54}" dt="2024-07-28T15:29:37.684" v="4970" actId="6549"/>
        <pc:sldMkLst>
          <pc:docMk/>
          <pc:sldMk cId="412450194" sldId="289"/>
        </pc:sldMkLst>
      </pc:sldChg>
      <pc:sldChg chg="addSp delSp modSp mod modNotesTx">
        <pc:chgData name="Stacie Robbins" userId="bdb6ab4a-5465-4b10-b706-fda62dee6fa4" providerId="ADAL" clId="{21C11DF5-F50F-4DBB-BE60-730D926EAF54}" dt="2024-07-28T15:48:46.924" v="5443" actId="20577"/>
        <pc:sldMkLst>
          <pc:docMk/>
          <pc:sldMk cId="2612334159" sldId="294"/>
        </pc:sldMkLst>
        <pc:spChg chg="mod">
          <ac:chgData name="Stacie Robbins" userId="bdb6ab4a-5465-4b10-b706-fda62dee6fa4" providerId="ADAL" clId="{21C11DF5-F50F-4DBB-BE60-730D926EAF54}" dt="2024-07-28T14:11:10.507" v="742" actId="20577"/>
          <ac:spMkLst>
            <pc:docMk/>
            <pc:sldMk cId="2612334159" sldId="294"/>
            <ac:spMk id="6" creationId="{2CEB4BA7-B64A-AA21-A468-FAAEC18637C2}"/>
          </ac:spMkLst>
        </pc:spChg>
        <pc:picChg chg="mod">
          <ac:chgData name="Stacie Robbins" userId="bdb6ab4a-5465-4b10-b706-fda62dee6fa4" providerId="ADAL" clId="{21C11DF5-F50F-4DBB-BE60-730D926EAF54}" dt="2024-07-28T14:30:00.703" v="1514" actId="1076"/>
          <ac:picMkLst>
            <pc:docMk/>
            <pc:sldMk cId="2612334159" sldId="294"/>
            <ac:picMk id="5" creationId="{B813E0AF-C370-6E32-B006-7ACEABE1F8F4}"/>
          </ac:picMkLst>
        </pc:picChg>
        <pc:picChg chg="add del mod">
          <ac:chgData name="Stacie Robbins" userId="bdb6ab4a-5465-4b10-b706-fda62dee6fa4" providerId="ADAL" clId="{21C11DF5-F50F-4DBB-BE60-730D926EAF54}" dt="2024-07-28T14:30:29.002" v="1515" actId="478"/>
          <ac:picMkLst>
            <pc:docMk/>
            <pc:sldMk cId="2612334159" sldId="294"/>
            <ac:picMk id="8" creationId="{0C8018C1-0BA3-56EA-03D5-4DA4DDF8D6CD}"/>
          </ac:picMkLst>
        </pc:picChg>
      </pc:sldChg>
      <pc:sldChg chg="modNotesTx">
        <pc:chgData name="Stacie Robbins" userId="bdb6ab4a-5465-4b10-b706-fda62dee6fa4" providerId="ADAL" clId="{21C11DF5-F50F-4DBB-BE60-730D926EAF54}" dt="2024-07-28T15:51:19.152" v="5535" actId="20577"/>
        <pc:sldMkLst>
          <pc:docMk/>
          <pc:sldMk cId="1285710678" sldId="295"/>
        </pc:sldMkLst>
      </pc:sldChg>
      <pc:sldChg chg="modNotesTx">
        <pc:chgData name="Stacie Robbins" userId="bdb6ab4a-5465-4b10-b706-fda62dee6fa4" providerId="ADAL" clId="{21C11DF5-F50F-4DBB-BE60-730D926EAF54}" dt="2024-07-28T15:42:10.886" v="5265" actId="20577"/>
        <pc:sldMkLst>
          <pc:docMk/>
          <pc:sldMk cId="1708299639" sldId="296"/>
        </pc:sldMkLst>
      </pc:sldChg>
      <pc:sldChg chg="addSp delSp modSp mod modNotesTx">
        <pc:chgData name="Stacie Robbins" userId="bdb6ab4a-5465-4b10-b706-fda62dee6fa4" providerId="ADAL" clId="{21C11DF5-F50F-4DBB-BE60-730D926EAF54}" dt="2024-07-28T15:44:12.999" v="5321" actId="6549"/>
        <pc:sldMkLst>
          <pc:docMk/>
          <pc:sldMk cId="3426604616" sldId="297"/>
        </pc:sldMkLst>
        <pc:spChg chg="mod">
          <ac:chgData name="Stacie Robbins" userId="bdb6ab4a-5465-4b10-b706-fda62dee6fa4" providerId="ADAL" clId="{21C11DF5-F50F-4DBB-BE60-730D926EAF54}" dt="2024-07-28T14:17:16.683" v="893" actId="164"/>
          <ac:spMkLst>
            <pc:docMk/>
            <pc:sldMk cId="3426604616" sldId="297"/>
            <ac:spMk id="74" creationId="{BA045A5F-FFE4-D1B9-3C12-D47F6A24A541}"/>
          </ac:spMkLst>
        </pc:spChg>
        <pc:spChg chg="del">
          <ac:chgData name="Stacie Robbins" userId="bdb6ab4a-5465-4b10-b706-fda62dee6fa4" providerId="ADAL" clId="{21C11DF5-F50F-4DBB-BE60-730D926EAF54}" dt="2024-07-28T14:13:47.622" v="858" actId="478"/>
          <ac:spMkLst>
            <pc:docMk/>
            <pc:sldMk cId="3426604616" sldId="297"/>
            <ac:spMk id="75" creationId="{D8368F24-4F47-E7CE-7462-96C013142DD0}"/>
          </ac:spMkLst>
        </pc:spChg>
        <pc:spChg chg="mod">
          <ac:chgData name="Stacie Robbins" userId="bdb6ab4a-5465-4b10-b706-fda62dee6fa4" providerId="ADAL" clId="{21C11DF5-F50F-4DBB-BE60-730D926EAF54}" dt="2024-07-28T14:15:19.369" v="873" actId="164"/>
          <ac:spMkLst>
            <pc:docMk/>
            <pc:sldMk cId="3426604616" sldId="297"/>
            <ac:spMk id="79" creationId="{825C9D76-DF22-254A-845E-B1D51525D550}"/>
          </ac:spMkLst>
        </pc:spChg>
        <pc:spChg chg="mod">
          <ac:chgData name="Stacie Robbins" userId="bdb6ab4a-5465-4b10-b706-fda62dee6fa4" providerId="ADAL" clId="{21C11DF5-F50F-4DBB-BE60-730D926EAF54}" dt="2024-07-28T14:14:51.806" v="870" actId="164"/>
          <ac:spMkLst>
            <pc:docMk/>
            <pc:sldMk cId="3426604616" sldId="297"/>
            <ac:spMk id="80" creationId="{F1083B21-A661-97BD-D05F-6CA16BE970FD}"/>
          </ac:spMkLst>
        </pc:spChg>
        <pc:spChg chg="mod">
          <ac:chgData name="Stacie Robbins" userId="bdb6ab4a-5465-4b10-b706-fda62dee6fa4" providerId="ADAL" clId="{21C11DF5-F50F-4DBB-BE60-730D926EAF54}" dt="2024-07-28T14:14:35.447" v="868" actId="1076"/>
          <ac:spMkLst>
            <pc:docMk/>
            <pc:sldMk cId="3426604616" sldId="297"/>
            <ac:spMk id="81" creationId="{E5C42472-2269-39EE-32E0-DE2B6DF32142}"/>
          </ac:spMkLst>
        </pc:spChg>
        <pc:spChg chg="del">
          <ac:chgData name="Stacie Robbins" userId="bdb6ab4a-5465-4b10-b706-fda62dee6fa4" providerId="ADAL" clId="{21C11DF5-F50F-4DBB-BE60-730D926EAF54}" dt="2024-07-28T14:14:04.108" v="863" actId="478"/>
          <ac:spMkLst>
            <pc:docMk/>
            <pc:sldMk cId="3426604616" sldId="297"/>
            <ac:spMk id="82" creationId="{4A56B941-DD81-F0C7-A620-5A677AA3A25A}"/>
          </ac:spMkLst>
        </pc:spChg>
        <pc:spChg chg="del">
          <ac:chgData name="Stacie Robbins" userId="bdb6ab4a-5465-4b10-b706-fda62dee6fa4" providerId="ADAL" clId="{21C11DF5-F50F-4DBB-BE60-730D926EAF54}" dt="2024-07-28T14:16:48.175" v="890" actId="478"/>
          <ac:spMkLst>
            <pc:docMk/>
            <pc:sldMk cId="3426604616" sldId="297"/>
            <ac:spMk id="83" creationId="{86BC9291-0BEB-38CB-7F99-5175D2ECFAE3}"/>
          </ac:spMkLst>
        </pc:spChg>
        <pc:spChg chg="del">
          <ac:chgData name="Stacie Robbins" userId="bdb6ab4a-5465-4b10-b706-fda62dee6fa4" providerId="ADAL" clId="{21C11DF5-F50F-4DBB-BE60-730D926EAF54}" dt="2024-07-28T14:16:42.246" v="886" actId="478"/>
          <ac:spMkLst>
            <pc:docMk/>
            <pc:sldMk cId="3426604616" sldId="297"/>
            <ac:spMk id="84" creationId="{45D5D20F-C11F-1EC6-858A-F2D06E407980}"/>
          </ac:spMkLst>
        </pc:spChg>
        <pc:spChg chg="mod">
          <ac:chgData name="Stacie Robbins" userId="bdb6ab4a-5465-4b10-b706-fda62dee6fa4" providerId="ADAL" clId="{21C11DF5-F50F-4DBB-BE60-730D926EAF54}" dt="2024-07-28T14:16:32.493" v="883" actId="164"/>
          <ac:spMkLst>
            <pc:docMk/>
            <pc:sldMk cId="3426604616" sldId="297"/>
            <ac:spMk id="85" creationId="{25DADD2E-EBE2-12AD-AD72-F971934FC023}"/>
          </ac:spMkLst>
        </pc:spChg>
        <pc:spChg chg="mod">
          <ac:chgData name="Stacie Robbins" userId="bdb6ab4a-5465-4b10-b706-fda62dee6fa4" providerId="ADAL" clId="{21C11DF5-F50F-4DBB-BE60-730D926EAF54}" dt="2024-07-28T14:15:49.705" v="878" actId="164"/>
          <ac:spMkLst>
            <pc:docMk/>
            <pc:sldMk cId="3426604616" sldId="297"/>
            <ac:spMk id="86" creationId="{2B0CD1E1-2210-2FD3-774D-A1C93529E004}"/>
          </ac:spMkLst>
        </pc:spChg>
        <pc:spChg chg="mod">
          <ac:chgData name="Stacie Robbins" userId="bdb6ab4a-5465-4b10-b706-fda62dee6fa4" providerId="ADAL" clId="{21C11DF5-F50F-4DBB-BE60-730D926EAF54}" dt="2024-07-28T14:17:45.962" v="897" actId="164"/>
          <ac:spMkLst>
            <pc:docMk/>
            <pc:sldMk cId="3426604616" sldId="297"/>
            <ac:spMk id="88" creationId="{E26E0233-EFF4-E746-F77D-EB96CA1B9977}"/>
          </ac:spMkLst>
        </pc:spChg>
        <pc:spChg chg="del">
          <ac:chgData name="Stacie Robbins" userId="bdb6ab4a-5465-4b10-b706-fda62dee6fa4" providerId="ADAL" clId="{21C11DF5-F50F-4DBB-BE60-730D926EAF54}" dt="2024-07-28T14:13:45.039" v="857" actId="478"/>
          <ac:spMkLst>
            <pc:docMk/>
            <pc:sldMk cId="3426604616" sldId="297"/>
            <ac:spMk id="91" creationId="{71F95844-346F-6C78-C330-5EA9855DF21F}"/>
          </ac:spMkLst>
        </pc:spChg>
        <pc:spChg chg="del mod">
          <ac:chgData name="Stacie Robbins" userId="bdb6ab4a-5465-4b10-b706-fda62dee6fa4" providerId="ADAL" clId="{21C11DF5-F50F-4DBB-BE60-730D926EAF54}" dt="2024-07-28T14:14:07.535" v="864" actId="478"/>
          <ac:spMkLst>
            <pc:docMk/>
            <pc:sldMk cId="3426604616" sldId="297"/>
            <ac:spMk id="95" creationId="{3499088C-9784-01CB-46D0-2026F0A4CB71}"/>
          </ac:spMkLst>
        </pc:spChg>
        <pc:spChg chg="mod">
          <ac:chgData name="Stacie Robbins" userId="bdb6ab4a-5465-4b10-b706-fda62dee6fa4" providerId="ADAL" clId="{21C11DF5-F50F-4DBB-BE60-730D926EAF54}" dt="2024-07-28T14:14:31.109" v="867" actId="1076"/>
          <ac:spMkLst>
            <pc:docMk/>
            <pc:sldMk cId="3426604616" sldId="297"/>
            <ac:spMk id="96" creationId="{02C5AFDD-FD36-71CF-951D-3C0796A16089}"/>
          </ac:spMkLst>
        </pc:spChg>
        <pc:spChg chg="mod">
          <ac:chgData name="Stacie Robbins" userId="bdb6ab4a-5465-4b10-b706-fda62dee6fa4" providerId="ADAL" clId="{21C11DF5-F50F-4DBB-BE60-730D926EAF54}" dt="2024-07-28T14:14:51.806" v="870" actId="164"/>
          <ac:spMkLst>
            <pc:docMk/>
            <pc:sldMk cId="3426604616" sldId="297"/>
            <ac:spMk id="97" creationId="{4164BC0E-75A0-80BF-8820-673D670F9C09}"/>
          </ac:spMkLst>
        </pc:spChg>
        <pc:spChg chg="mod">
          <ac:chgData name="Stacie Robbins" userId="bdb6ab4a-5465-4b10-b706-fda62dee6fa4" providerId="ADAL" clId="{21C11DF5-F50F-4DBB-BE60-730D926EAF54}" dt="2024-07-28T14:15:19.369" v="873" actId="164"/>
          <ac:spMkLst>
            <pc:docMk/>
            <pc:sldMk cId="3426604616" sldId="297"/>
            <ac:spMk id="98" creationId="{F6BF48E9-6395-E31A-B759-6DAC0867C100}"/>
          </ac:spMkLst>
        </pc:spChg>
        <pc:spChg chg="mod">
          <ac:chgData name="Stacie Robbins" userId="bdb6ab4a-5465-4b10-b706-fda62dee6fa4" providerId="ADAL" clId="{21C11DF5-F50F-4DBB-BE60-730D926EAF54}" dt="2024-07-28T14:15:49.705" v="878" actId="164"/>
          <ac:spMkLst>
            <pc:docMk/>
            <pc:sldMk cId="3426604616" sldId="297"/>
            <ac:spMk id="99" creationId="{40979816-AB1E-2F9A-505A-F58A7D9EC633}"/>
          </ac:spMkLst>
        </pc:spChg>
        <pc:spChg chg="mod">
          <ac:chgData name="Stacie Robbins" userId="bdb6ab4a-5465-4b10-b706-fda62dee6fa4" providerId="ADAL" clId="{21C11DF5-F50F-4DBB-BE60-730D926EAF54}" dt="2024-07-28T14:16:32.493" v="883" actId="164"/>
          <ac:spMkLst>
            <pc:docMk/>
            <pc:sldMk cId="3426604616" sldId="297"/>
            <ac:spMk id="100" creationId="{FC3B5222-2265-4C71-558E-1B4E7C409E04}"/>
          </ac:spMkLst>
        </pc:spChg>
        <pc:spChg chg="del">
          <ac:chgData name="Stacie Robbins" userId="bdb6ab4a-5465-4b10-b706-fda62dee6fa4" providerId="ADAL" clId="{21C11DF5-F50F-4DBB-BE60-730D926EAF54}" dt="2024-07-28T14:16:43.570" v="887" actId="478"/>
          <ac:spMkLst>
            <pc:docMk/>
            <pc:sldMk cId="3426604616" sldId="297"/>
            <ac:spMk id="101" creationId="{BB7BB9EC-8BB0-49CF-CF9B-4EF66AEA8D74}"/>
          </ac:spMkLst>
        </pc:spChg>
        <pc:spChg chg="del">
          <ac:chgData name="Stacie Robbins" userId="bdb6ab4a-5465-4b10-b706-fda62dee6fa4" providerId="ADAL" clId="{21C11DF5-F50F-4DBB-BE60-730D926EAF54}" dt="2024-07-28T14:16:47.393" v="889" actId="478"/>
          <ac:spMkLst>
            <pc:docMk/>
            <pc:sldMk cId="3426604616" sldId="297"/>
            <ac:spMk id="102" creationId="{40C71289-B86B-F58B-A82B-0F7F70D1FD7D}"/>
          </ac:spMkLst>
        </pc:spChg>
        <pc:spChg chg="mod">
          <ac:chgData name="Stacie Robbins" userId="bdb6ab4a-5465-4b10-b706-fda62dee6fa4" providerId="ADAL" clId="{21C11DF5-F50F-4DBB-BE60-730D926EAF54}" dt="2024-07-28T14:17:16.683" v="893" actId="164"/>
          <ac:spMkLst>
            <pc:docMk/>
            <pc:sldMk cId="3426604616" sldId="297"/>
            <ac:spMk id="103" creationId="{5B1F2865-F0F1-8878-088E-E4AA65333676}"/>
          </ac:spMkLst>
        </pc:spChg>
        <pc:spChg chg="mod">
          <ac:chgData name="Stacie Robbins" userId="bdb6ab4a-5465-4b10-b706-fda62dee6fa4" providerId="ADAL" clId="{21C11DF5-F50F-4DBB-BE60-730D926EAF54}" dt="2024-07-28T14:17:45.962" v="897" actId="164"/>
          <ac:spMkLst>
            <pc:docMk/>
            <pc:sldMk cId="3426604616" sldId="297"/>
            <ac:spMk id="104" creationId="{C4E5A40A-8282-2F09-22EF-DCE3F0F0225C}"/>
          </ac:spMkLst>
        </pc:spChg>
        <pc:spChg chg="del">
          <ac:chgData name="Stacie Robbins" userId="bdb6ab4a-5465-4b10-b706-fda62dee6fa4" providerId="ADAL" clId="{21C11DF5-F50F-4DBB-BE60-730D926EAF54}" dt="2024-07-28T14:13:51.731" v="860" actId="478"/>
          <ac:spMkLst>
            <pc:docMk/>
            <pc:sldMk cId="3426604616" sldId="297"/>
            <ac:spMk id="108" creationId="{E899DDAB-441B-5D73-7066-E6583B18B9C4}"/>
          </ac:spMkLst>
        </pc:spChg>
        <pc:spChg chg="del mod">
          <ac:chgData name="Stacie Robbins" userId="bdb6ab4a-5465-4b10-b706-fda62dee6fa4" providerId="ADAL" clId="{21C11DF5-F50F-4DBB-BE60-730D926EAF54}" dt="2024-07-28T14:14:24.742" v="866" actId="478"/>
          <ac:spMkLst>
            <pc:docMk/>
            <pc:sldMk cId="3426604616" sldId="297"/>
            <ac:spMk id="113" creationId="{4519491B-5040-0437-7330-5C8862F3268C}"/>
          </ac:spMkLst>
        </pc:spChg>
        <pc:spChg chg="mod">
          <ac:chgData name="Stacie Robbins" userId="bdb6ab4a-5465-4b10-b706-fda62dee6fa4" providerId="ADAL" clId="{21C11DF5-F50F-4DBB-BE60-730D926EAF54}" dt="2024-07-28T14:14:38.593" v="869" actId="1076"/>
          <ac:spMkLst>
            <pc:docMk/>
            <pc:sldMk cId="3426604616" sldId="297"/>
            <ac:spMk id="114" creationId="{891D24FE-405A-4B12-427D-5FAB25D7E348}"/>
          </ac:spMkLst>
        </pc:spChg>
        <pc:spChg chg="mod">
          <ac:chgData name="Stacie Robbins" userId="bdb6ab4a-5465-4b10-b706-fda62dee6fa4" providerId="ADAL" clId="{21C11DF5-F50F-4DBB-BE60-730D926EAF54}" dt="2024-07-28T14:15:05.272" v="872" actId="1076"/>
          <ac:spMkLst>
            <pc:docMk/>
            <pc:sldMk cId="3426604616" sldId="297"/>
            <ac:spMk id="115" creationId="{39569A61-B945-5D25-4027-02DA11A7601F}"/>
          </ac:spMkLst>
        </pc:spChg>
        <pc:spChg chg="del">
          <ac:chgData name="Stacie Robbins" userId="bdb6ab4a-5465-4b10-b706-fda62dee6fa4" providerId="ADAL" clId="{21C11DF5-F50F-4DBB-BE60-730D926EAF54}" dt="2024-07-28T14:15:30.726" v="875" actId="478"/>
          <ac:spMkLst>
            <pc:docMk/>
            <pc:sldMk cId="3426604616" sldId="297"/>
            <ac:spMk id="116" creationId="{E52F9057-A57C-8179-A1B4-5D76E5A00E7E}"/>
          </ac:spMkLst>
        </pc:spChg>
        <pc:spChg chg="del">
          <ac:chgData name="Stacie Robbins" userId="bdb6ab4a-5465-4b10-b706-fda62dee6fa4" providerId="ADAL" clId="{21C11DF5-F50F-4DBB-BE60-730D926EAF54}" dt="2024-07-28T14:16:14.738" v="882" actId="478"/>
          <ac:spMkLst>
            <pc:docMk/>
            <pc:sldMk cId="3426604616" sldId="297"/>
            <ac:spMk id="117" creationId="{468431C8-4529-404F-6BD7-636B9B30C2D1}"/>
          </ac:spMkLst>
        </pc:spChg>
        <pc:spChg chg="del">
          <ac:chgData name="Stacie Robbins" userId="bdb6ab4a-5465-4b10-b706-fda62dee6fa4" providerId="ADAL" clId="{21C11DF5-F50F-4DBB-BE60-730D926EAF54}" dt="2024-07-28T14:16:40.807" v="885" actId="478"/>
          <ac:spMkLst>
            <pc:docMk/>
            <pc:sldMk cId="3426604616" sldId="297"/>
            <ac:spMk id="118" creationId="{B257911D-4324-CB03-9A69-63B12B35A5AA}"/>
          </ac:spMkLst>
        </pc:spChg>
        <pc:spChg chg="mod">
          <ac:chgData name="Stacie Robbins" userId="bdb6ab4a-5465-4b10-b706-fda62dee6fa4" providerId="ADAL" clId="{21C11DF5-F50F-4DBB-BE60-730D926EAF54}" dt="2024-07-28T14:17:08.181" v="892" actId="1076"/>
          <ac:spMkLst>
            <pc:docMk/>
            <pc:sldMk cId="3426604616" sldId="297"/>
            <ac:spMk id="119" creationId="{324252F2-3DED-57C9-52AC-F8D9DE7D743E}"/>
          </ac:spMkLst>
        </pc:spChg>
        <pc:spChg chg="mod">
          <ac:chgData name="Stacie Robbins" userId="bdb6ab4a-5465-4b10-b706-fda62dee6fa4" providerId="ADAL" clId="{21C11DF5-F50F-4DBB-BE60-730D926EAF54}" dt="2024-07-28T14:18:11.089" v="901" actId="14100"/>
          <ac:spMkLst>
            <pc:docMk/>
            <pc:sldMk cId="3426604616" sldId="297"/>
            <ac:spMk id="120" creationId="{54667CF2-07E5-5BA8-43F7-E7340CA79698}"/>
          </ac:spMkLst>
        </pc:spChg>
        <pc:spChg chg="del">
          <ac:chgData name="Stacie Robbins" userId="bdb6ab4a-5465-4b10-b706-fda62dee6fa4" providerId="ADAL" clId="{21C11DF5-F50F-4DBB-BE60-730D926EAF54}" dt="2024-07-28T14:18:15.358" v="902" actId="478"/>
          <ac:spMkLst>
            <pc:docMk/>
            <pc:sldMk cId="3426604616" sldId="297"/>
            <ac:spMk id="121" creationId="{718063C1-3B30-E039-6E59-4413C127EAD1}"/>
          </ac:spMkLst>
        </pc:spChg>
        <pc:spChg chg="del">
          <ac:chgData name="Stacie Robbins" userId="bdb6ab4a-5465-4b10-b706-fda62dee6fa4" providerId="ADAL" clId="{21C11DF5-F50F-4DBB-BE60-730D926EAF54}" dt="2024-07-28T14:17:59.952" v="899" actId="478"/>
          <ac:spMkLst>
            <pc:docMk/>
            <pc:sldMk cId="3426604616" sldId="297"/>
            <ac:spMk id="122" creationId="{AD117CD1-0E99-D89C-18EE-1B2F6D1EAB61}"/>
          </ac:spMkLst>
        </pc:spChg>
        <pc:spChg chg="del">
          <ac:chgData name="Stacie Robbins" userId="bdb6ab4a-5465-4b10-b706-fda62dee6fa4" providerId="ADAL" clId="{21C11DF5-F50F-4DBB-BE60-730D926EAF54}" dt="2024-07-28T14:13:50.114" v="859" actId="478"/>
          <ac:spMkLst>
            <pc:docMk/>
            <pc:sldMk cId="3426604616" sldId="297"/>
            <ac:spMk id="126" creationId="{4556E22C-4087-205A-ED77-89DDD71B9A0F}"/>
          </ac:spMkLst>
        </pc:spChg>
        <pc:spChg chg="del">
          <ac:chgData name="Stacie Robbins" userId="bdb6ab4a-5465-4b10-b706-fda62dee6fa4" providerId="ADAL" clId="{21C11DF5-F50F-4DBB-BE60-730D926EAF54}" dt="2024-07-28T14:13:59.984" v="861" actId="478"/>
          <ac:spMkLst>
            <pc:docMk/>
            <pc:sldMk cId="3426604616" sldId="297"/>
            <ac:spMk id="127" creationId="{F645725A-3A30-0621-44C1-9E397EA26C53}"/>
          </ac:spMkLst>
        </pc:spChg>
        <pc:spChg chg="del">
          <ac:chgData name="Stacie Robbins" userId="bdb6ab4a-5465-4b10-b706-fda62dee6fa4" providerId="ADAL" clId="{21C11DF5-F50F-4DBB-BE60-730D926EAF54}" dt="2024-07-28T14:16:45.963" v="888" actId="478"/>
          <ac:spMkLst>
            <pc:docMk/>
            <pc:sldMk cId="3426604616" sldId="297"/>
            <ac:spMk id="128" creationId="{C31D6243-947A-0100-0B95-9054C9EF58A4}"/>
          </ac:spMkLst>
        </pc:spChg>
        <pc:spChg chg="add mod">
          <ac:chgData name="Stacie Robbins" userId="bdb6ab4a-5465-4b10-b706-fda62dee6fa4" providerId="ADAL" clId="{21C11DF5-F50F-4DBB-BE60-730D926EAF54}" dt="2024-07-28T14:15:40.141" v="877" actId="1076"/>
          <ac:spMkLst>
            <pc:docMk/>
            <pc:sldMk cId="3426604616" sldId="297"/>
            <ac:spMk id="131" creationId="{AAD6500A-0E47-AEB3-E455-C6A1EC0DD737}"/>
          </ac:spMkLst>
        </pc:spChg>
        <pc:spChg chg="add mod">
          <ac:chgData name="Stacie Robbins" userId="bdb6ab4a-5465-4b10-b706-fda62dee6fa4" providerId="ADAL" clId="{21C11DF5-F50F-4DBB-BE60-730D926EAF54}" dt="2024-07-28T14:16:10.822" v="881" actId="1076"/>
          <ac:spMkLst>
            <pc:docMk/>
            <pc:sldMk cId="3426604616" sldId="297"/>
            <ac:spMk id="133" creationId="{A174189E-253D-A33C-E6F0-73405CF407FF}"/>
          </ac:spMkLst>
        </pc:spChg>
        <pc:spChg chg="add mod">
          <ac:chgData name="Stacie Robbins" userId="bdb6ab4a-5465-4b10-b706-fda62dee6fa4" providerId="ADAL" clId="{21C11DF5-F50F-4DBB-BE60-730D926EAF54}" dt="2024-07-28T14:17:38.290" v="896" actId="1076"/>
          <ac:spMkLst>
            <pc:docMk/>
            <pc:sldMk cId="3426604616" sldId="297"/>
            <ac:spMk id="136" creationId="{8DB9DBBE-4660-0BBB-8DF9-DBF35190CB83}"/>
          </ac:spMkLst>
        </pc:spChg>
        <pc:grpChg chg="add mod">
          <ac:chgData name="Stacie Robbins" userId="bdb6ab4a-5465-4b10-b706-fda62dee6fa4" providerId="ADAL" clId="{21C11DF5-F50F-4DBB-BE60-730D926EAF54}" dt="2024-07-28T14:15:00.848" v="871" actId="1076"/>
          <ac:grpSpMkLst>
            <pc:docMk/>
            <pc:sldMk cId="3426604616" sldId="297"/>
            <ac:grpSpMk id="129" creationId="{A3EC6A24-93E8-FEC1-59AD-4D20206B75FA}"/>
          </ac:grpSpMkLst>
        </pc:grpChg>
        <pc:grpChg chg="add mod">
          <ac:chgData name="Stacie Robbins" userId="bdb6ab4a-5465-4b10-b706-fda62dee6fa4" providerId="ADAL" clId="{21C11DF5-F50F-4DBB-BE60-730D926EAF54}" dt="2024-07-28T14:15:23.762" v="874" actId="1076"/>
          <ac:grpSpMkLst>
            <pc:docMk/>
            <pc:sldMk cId="3426604616" sldId="297"/>
            <ac:grpSpMk id="130" creationId="{AEB364D3-9FE5-736E-805F-36BD2A90D806}"/>
          </ac:grpSpMkLst>
        </pc:grpChg>
        <pc:grpChg chg="add mod">
          <ac:chgData name="Stacie Robbins" userId="bdb6ab4a-5465-4b10-b706-fda62dee6fa4" providerId="ADAL" clId="{21C11DF5-F50F-4DBB-BE60-730D926EAF54}" dt="2024-07-28T14:15:54.398" v="879" actId="1076"/>
          <ac:grpSpMkLst>
            <pc:docMk/>
            <pc:sldMk cId="3426604616" sldId="297"/>
            <ac:grpSpMk id="132" creationId="{7476BB98-5629-4F39-B4B0-25A85CAEC965}"/>
          </ac:grpSpMkLst>
        </pc:grpChg>
        <pc:grpChg chg="add mod">
          <ac:chgData name="Stacie Robbins" userId="bdb6ab4a-5465-4b10-b706-fda62dee6fa4" providerId="ADAL" clId="{21C11DF5-F50F-4DBB-BE60-730D926EAF54}" dt="2024-07-28T14:16:37.740" v="884" actId="1076"/>
          <ac:grpSpMkLst>
            <pc:docMk/>
            <pc:sldMk cId="3426604616" sldId="297"/>
            <ac:grpSpMk id="134" creationId="{FA6B152B-B4CC-88CC-A8C4-215EA47C218E}"/>
          </ac:grpSpMkLst>
        </pc:grpChg>
        <pc:grpChg chg="add mod">
          <ac:chgData name="Stacie Robbins" userId="bdb6ab4a-5465-4b10-b706-fda62dee6fa4" providerId="ADAL" clId="{21C11DF5-F50F-4DBB-BE60-730D926EAF54}" dt="2024-07-28T14:17:22.073" v="894" actId="1076"/>
          <ac:grpSpMkLst>
            <pc:docMk/>
            <pc:sldMk cId="3426604616" sldId="297"/>
            <ac:grpSpMk id="135" creationId="{94A2850D-441B-FFD5-A115-52748E2D46BD}"/>
          </ac:grpSpMkLst>
        </pc:grpChg>
        <pc:grpChg chg="add mod">
          <ac:chgData name="Stacie Robbins" userId="bdb6ab4a-5465-4b10-b706-fda62dee6fa4" providerId="ADAL" clId="{21C11DF5-F50F-4DBB-BE60-730D926EAF54}" dt="2024-07-28T14:17:52.066" v="898" actId="1076"/>
          <ac:grpSpMkLst>
            <pc:docMk/>
            <pc:sldMk cId="3426604616" sldId="297"/>
            <ac:grpSpMk id="137" creationId="{93D9C841-B02A-1369-A923-687C64D9FC37}"/>
          </ac:grpSpMkLst>
        </pc:grpChg>
      </pc:sldChg>
      <pc:sldChg chg="addSp delSp modSp mod modNotesTx">
        <pc:chgData name="Stacie Robbins" userId="bdb6ab4a-5465-4b10-b706-fda62dee6fa4" providerId="ADAL" clId="{21C11DF5-F50F-4DBB-BE60-730D926EAF54}" dt="2024-07-28T15:49:48.809" v="5454" actId="6549"/>
        <pc:sldMkLst>
          <pc:docMk/>
          <pc:sldMk cId="3083570146" sldId="298"/>
        </pc:sldMkLst>
        <pc:spChg chg="del">
          <ac:chgData name="Stacie Robbins" userId="bdb6ab4a-5465-4b10-b706-fda62dee6fa4" providerId="ADAL" clId="{21C11DF5-F50F-4DBB-BE60-730D926EAF54}" dt="2024-07-28T14:12:59.581" v="849" actId="478"/>
          <ac:spMkLst>
            <pc:docMk/>
            <pc:sldMk cId="3083570146" sldId="298"/>
            <ac:spMk id="8" creationId="{0C611284-0386-0E38-AC9F-765FEF0C2970}"/>
          </ac:spMkLst>
        </pc:spChg>
        <pc:spChg chg="del">
          <ac:chgData name="Stacie Robbins" userId="bdb6ab4a-5465-4b10-b706-fda62dee6fa4" providerId="ADAL" clId="{21C11DF5-F50F-4DBB-BE60-730D926EAF54}" dt="2024-07-28T14:13:08.512" v="852" actId="478"/>
          <ac:spMkLst>
            <pc:docMk/>
            <pc:sldMk cId="3083570146" sldId="298"/>
            <ac:spMk id="11" creationId="{CD8DE7F3-0204-54DA-6002-EC5843FC319E}"/>
          </ac:spMkLst>
        </pc:spChg>
        <pc:spChg chg="mod">
          <ac:chgData name="Stacie Robbins" userId="bdb6ab4a-5465-4b10-b706-fda62dee6fa4" providerId="ADAL" clId="{21C11DF5-F50F-4DBB-BE60-730D926EAF54}" dt="2024-07-28T14:30:52.809" v="1516" actId="1076"/>
          <ac:spMkLst>
            <pc:docMk/>
            <pc:sldMk cId="3083570146" sldId="298"/>
            <ac:spMk id="17" creationId="{25F9EC86-86AD-C993-5E34-87D6DD70770C}"/>
          </ac:spMkLst>
        </pc:spChg>
        <pc:spChg chg="del">
          <ac:chgData name="Stacie Robbins" userId="bdb6ab4a-5465-4b10-b706-fda62dee6fa4" providerId="ADAL" clId="{21C11DF5-F50F-4DBB-BE60-730D926EAF54}" dt="2024-07-28T14:13:02.420" v="850" actId="478"/>
          <ac:spMkLst>
            <pc:docMk/>
            <pc:sldMk cId="3083570146" sldId="298"/>
            <ac:spMk id="18" creationId="{3B0AB751-C61C-452F-6FEC-AC34D711B774}"/>
          </ac:spMkLst>
        </pc:spChg>
        <pc:spChg chg="del">
          <ac:chgData name="Stacie Robbins" userId="bdb6ab4a-5465-4b10-b706-fda62dee6fa4" providerId="ADAL" clId="{21C11DF5-F50F-4DBB-BE60-730D926EAF54}" dt="2024-07-28T14:13:07.129" v="851" actId="478"/>
          <ac:spMkLst>
            <pc:docMk/>
            <pc:sldMk cId="3083570146" sldId="298"/>
            <ac:spMk id="19" creationId="{3E62D188-E8FD-CDA4-5ACE-949E836DEC22}"/>
          </ac:spMkLst>
        </pc:spChg>
        <pc:spChg chg="del">
          <ac:chgData name="Stacie Robbins" userId="bdb6ab4a-5465-4b10-b706-fda62dee6fa4" providerId="ADAL" clId="{21C11DF5-F50F-4DBB-BE60-730D926EAF54}" dt="2024-07-28T14:12:58.235" v="848" actId="478"/>
          <ac:spMkLst>
            <pc:docMk/>
            <pc:sldMk cId="3083570146" sldId="298"/>
            <ac:spMk id="29" creationId="{A5B2463C-F4A3-9130-FAB4-B7C3A904A3AE}"/>
          </ac:spMkLst>
        </pc:spChg>
        <pc:spChg chg="del">
          <ac:chgData name="Stacie Robbins" userId="bdb6ab4a-5465-4b10-b706-fda62dee6fa4" providerId="ADAL" clId="{21C11DF5-F50F-4DBB-BE60-730D926EAF54}" dt="2024-07-28T14:12:56.564" v="847" actId="478"/>
          <ac:spMkLst>
            <pc:docMk/>
            <pc:sldMk cId="3083570146" sldId="298"/>
            <ac:spMk id="30" creationId="{46751C6C-EE9E-0CFD-B879-1A68103F57E6}"/>
          </ac:spMkLst>
        </pc:spChg>
        <pc:spChg chg="del">
          <ac:chgData name="Stacie Robbins" userId="bdb6ab4a-5465-4b10-b706-fda62dee6fa4" providerId="ADAL" clId="{21C11DF5-F50F-4DBB-BE60-730D926EAF54}" dt="2024-07-28T14:13:13.132" v="854" actId="478"/>
          <ac:spMkLst>
            <pc:docMk/>
            <pc:sldMk cId="3083570146" sldId="298"/>
            <ac:spMk id="32" creationId="{C7A6CD57-01CA-5015-906B-24222FC0CE65}"/>
          </ac:spMkLst>
        </pc:spChg>
        <pc:spChg chg="del mod">
          <ac:chgData name="Stacie Robbins" userId="bdb6ab4a-5465-4b10-b706-fda62dee6fa4" providerId="ADAL" clId="{21C11DF5-F50F-4DBB-BE60-730D926EAF54}" dt="2024-07-28T14:33:44.451" v="1532" actId="478"/>
          <ac:spMkLst>
            <pc:docMk/>
            <pc:sldMk cId="3083570146" sldId="298"/>
            <ac:spMk id="35" creationId="{62F7C05E-8F4B-7B3A-119D-C5AC403A538B}"/>
          </ac:spMkLst>
        </pc:spChg>
        <pc:spChg chg="del">
          <ac:chgData name="Stacie Robbins" userId="bdb6ab4a-5465-4b10-b706-fda62dee6fa4" providerId="ADAL" clId="{21C11DF5-F50F-4DBB-BE60-730D926EAF54}" dt="2024-07-28T14:13:14.068" v="855" actId="478"/>
          <ac:spMkLst>
            <pc:docMk/>
            <pc:sldMk cId="3083570146" sldId="298"/>
            <ac:spMk id="36" creationId="{AD3E7CB2-510E-4E15-925D-B01F80263CAF}"/>
          </ac:spMkLst>
        </pc:spChg>
        <pc:spChg chg="add mod">
          <ac:chgData name="Stacie Robbins" userId="bdb6ab4a-5465-4b10-b706-fda62dee6fa4" providerId="ADAL" clId="{21C11DF5-F50F-4DBB-BE60-730D926EAF54}" dt="2024-07-28T14:33:55.397" v="1550" actId="20577"/>
          <ac:spMkLst>
            <pc:docMk/>
            <pc:sldMk cId="3083570146" sldId="298"/>
            <ac:spMk id="41" creationId="{8EFEAEFC-D82C-C0E1-EAC5-68FC016A240E}"/>
          </ac:spMkLst>
        </pc:spChg>
        <pc:spChg chg="add mod ord">
          <ac:chgData name="Stacie Robbins" userId="bdb6ab4a-5465-4b10-b706-fda62dee6fa4" providerId="ADAL" clId="{21C11DF5-F50F-4DBB-BE60-730D926EAF54}" dt="2024-07-28T14:31:20.565" v="1521" actId="167"/>
          <ac:spMkLst>
            <pc:docMk/>
            <pc:sldMk cId="3083570146" sldId="298"/>
            <ac:spMk id="42" creationId="{74635F87-079D-31F7-E948-CE9E6A1FF971}"/>
          </ac:spMkLst>
        </pc:spChg>
        <pc:spChg chg="add">
          <ac:chgData name="Stacie Robbins" userId="bdb6ab4a-5465-4b10-b706-fda62dee6fa4" providerId="ADAL" clId="{21C11DF5-F50F-4DBB-BE60-730D926EAF54}" dt="2024-07-28T14:32:21.209" v="1522" actId="11529"/>
          <ac:spMkLst>
            <pc:docMk/>
            <pc:sldMk cId="3083570146" sldId="298"/>
            <ac:spMk id="43" creationId="{201585C0-C629-0910-490D-90B5F243BB9E}"/>
          </ac:spMkLst>
        </pc:spChg>
        <pc:spChg chg="add mod">
          <ac:chgData name="Stacie Robbins" userId="bdb6ab4a-5465-4b10-b706-fda62dee6fa4" providerId="ADAL" clId="{21C11DF5-F50F-4DBB-BE60-730D926EAF54}" dt="2024-07-28T14:33:38.762" v="1531" actId="1076"/>
          <ac:spMkLst>
            <pc:docMk/>
            <pc:sldMk cId="3083570146" sldId="298"/>
            <ac:spMk id="44" creationId="{8B61DEE0-F8FB-3F19-7229-C2EB499B2246}"/>
          </ac:spMkLst>
        </pc:spChg>
      </pc:sldChg>
      <pc:sldChg chg="modSp mod modNotesTx">
        <pc:chgData name="Stacie Robbins" userId="bdb6ab4a-5465-4b10-b706-fda62dee6fa4" providerId="ADAL" clId="{21C11DF5-F50F-4DBB-BE60-730D926EAF54}" dt="2024-07-28T15:27:47.794" v="4741" actId="14100"/>
        <pc:sldMkLst>
          <pc:docMk/>
          <pc:sldMk cId="298381963" sldId="299"/>
        </pc:sldMkLst>
        <pc:spChg chg="mod">
          <ac:chgData name="Stacie Robbins" userId="bdb6ab4a-5465-4b10-b706-fda62dee6fa4" providerId="ADAL" clId="{21C11DF5-F50F-4DBB-BE60-730D926EAF54}" dt="2024-07-28T15:27:40.896" v="4740" actId="20577"/>
          <ac:spMkLst>
            <pc:docMk/>
            <pc:sldMk cId="298381963" sldId="299"/>
            <ac:spMk id="6" creationId="{DB66DB42-2FBF-DAA2-811C-8C11081FF224}"/>
          </ac:spMkLst>
        </pc:spChg>
        <pc:grpChg chg="mod">
          <ac:chgData name="Stacie Robbins" userId="bdb6ab4a-5465-4b10-b706-fda62dee6fa4" providerId="ADAL" clId="{21C11DF5-F50F-4DBB-BE60-730D926EAF54}" dt="2024-07-28T15:27:47.794" v="4741" actId="14100"/>
          <ac:grpSpMkLst>
            <pc:docMk/>
            <pc:sldMk cId="298381963" sldId="299"/>
            <ac:grpSpMk id="11" creationId="{8055DB5C-561C-2F63-0D60-B6DB863EC3A2}"/>
          </ac:grpSpMkLst>
        </pc:grpChg>
      </pc:sldChg>
      <pc:sldChg chg="modSp mod modNotesTx">
        <pc:chgData name="Stacie Robbins" userId="bdb6ab4a-5465-4b10-b706-fda62dee6fa4" providerId="ADAL" clId="{21C11DF5-F50F-4DBB-BE60-730D926EAF54}" dt="2024-07-28T15:26:01.208" v="4697" actId="20577"/>
        <pc:sldMkLst>
          <pc:docMk/>
          <pc:sldMk cId="3908227556" sldId="300"/>
        </pc:sldMkLst>
        <pc:spChg chg="mod">
          <ac:chgData name="Stacie Robbins" userId="bdb6ab4a-5465-4b10-b706-fda62dee6fa4" providerId="ADAL" clId="{21C11DF5-F50F-4DBB-BE60-730D926EAF54}" dt="2024-07-28T15:26:01.208" v="4697" actId="20577"/>
          <ac:spMkLst>
            <pc:docMk/>
            <pc:sldMk cId="3908227556" sldId="300"/>
            <ac:spMk id="6" creationId="{DB66DB42-2FBF-DAA2-811C-8C11081FF224}"/>
          </ac:spMkLst>
        </pc:spChg>
        <pc:spChg chg="mod">
          <ac:chgData name="Stacie Robbins" userId="bdb6ab4a-5465-4b10-b706-fda62dee6fa4" providerId="ADAL" clId="{21C11DF5-F50F-4DBB-BE60-730D926EAF54}" dt="2024-07-28T15:13:40.538" v="3798" actId="6549"/>
          <ac:spMkLst>
            <pc:docMk/>
            <pc:sldMk cId="3908227556" sldId="300"/>
            <ac:spMk id="7" creationId="{FDF3BE7C-7523-AE65-A2FA-E82E943C64DD}"/>
          </ac:spMkLst>
        </pc:spChg>
        <pc:grpChg chg="mod">
          <ac:chgData name="Stacie Robbins" userId="bdb6ab4a-5465-4b10-b706-fda62dee6fa4" providerId="ADAL" clId="{21C11DF5-F50F-4DBB-BE60-730D926EAF54}" dt="2024-07-28T15:13:31.715" v="3797" actId="1076"/>
          <ac:grpSpMkLst>
            <pc:docMk/>
            <pc:sldMk cId="3908227556" sldId="300"/>
            <ac:grpSpMk id="10" creationId="{566C7AAC-2A77-9154-DEA8-6533BF244894}"/>
          </ac:grpSpMkLst>
        </pc:grpChg>
      </pc:sldChg>
      <pc:sldChg chg="modSp mod modNotesTx">
        <pc:chgData name="Stacie Robbins" userId="bdb6ab4a-5465-4b10-b706-fda62dee6fa4" providerId="ADAL" clId="{21C11DF5-F50F-4DBB-BE60-730D926EAF54}" dt="2024-07-28T15:25:45.266" v="4676" actId="20577"/>
        <pc:sldMkLst>
          <pc:docMk/>
          <pc:sldMk cId="2646070817" sldId="301"/>
        </pc:sldMkLst>
        <pc:spChg chg="mod">
          <ac:chgData name="Stacie Robbins" userId="bdb6ab4a-5465-4b10-b706-fda62dee6fa4" providerId="ADAL" clId="{21C11DF5-F50F-4DBB-BE60-730D926EAF54}" dt="2024-07-28T15:25:45.266" v="4676" actId="20577"/>
          <ac:spMkLst>
            <pc:docMk/>
            <pc:sldMk cId="2646070817" sldId="301"/>
            <ac:spMk id="6" creationId="{DB66DB42-2FBF-DAA2-811C-8C11081FF224}"/>
          </ac:spMkLst>
        </pc:spChg>
      </pc:sldChg>
      <pc:sldChg chg="modSp mod modNotesTx">
        <pc:chgData name="Stacie Robbins" userId="bdb6ab4a-5465-4b10-b706-fda62dee6fa4" providerId="ADAL" clId="{21C11DF5-F50F-4DBB-BE60-730D926EAF54}" dt="2024-07-28T15:29:25.956" v="4967" actId="20577"/>
        <pc:sldMkLst>
          <pc:docMk/>
          <pc:sldMk cId="2915795472" sldId="302"/>
        </pc:sldMkLst>
        <pc:spChg chg="mod">
          <ac:chgData name="Stacie Robbins" userId="bdb6ab4a-5465-4b10-b706-fda62dee6fa4" providerId="ADAL" clId="{21C11DF5-F50F-4DBB-BE60-730D926EAF54}" dt="2024-07-28T15:26:41.276" v="4721" actId="20577"/>
          <ac:spMkLst>
            <pc:docMk/>
            <pc:sldMk cId="2915795472" sldId="302"/>
            <ac:spMk id="6" creationId="{DB66DB42-2FBF-DAA2-811C-8C11081FF224}"/>
          </ac:spMkLst>
        </pc:spChg>
      </pc:sldChg>
    </pc:docChg>
  </pc:docChgLst>
  <pc:docChgLst>
    <pc:chgData name="Robbins, Stacie" userId="bdb6ab4a-5465-4b10-b706-fda62dee6fa4" providerId="ADAL" clId="{21C11DF5-F50F-4DBB-BE60-730D926EAF54}"/>
    <pc:docChg chg="undo custSel modSld">
      <pc:chgData name="Robbins, Stacie" userId="bdb6ab4a-5465-4b10-b706-fda62dee6fa4" providerId="ADAL" clId="{21C11DF5-F50F-4DBB-BE60-730D926EAF54}" dt="2024-07-30T15:07:33.641" v="127" actId="6549"/>
      <pc:docMkLst>
        <pc:docMk/>
      </pc:docMkLst>
      <pc:sldChg chg="modSp mod">
        <pc:chgData name="Robbins, Stacie" userId="bdb6ab4a-5465-4b10-b706-fda62dee6fa4" providerId="ADAL" clId="{21C11DF5-F50F-4DBB-BE60-730D926EAF54}" dt="2024-07-30T02:13:21.559" v="91" actId="6549"/>
        <pc:sldMkLst>
          <pc:docMk/>
          <pc:sldMk cId="1643581068" sldId="277"/>
        </pc:sldMkLst>
        <pc:spChg chg="mod">
          <ac:chgData name="Robbins, Stacie" userId="bdb6ab4a-5465-4b10-b706-fda62dee6fa4" providerId="ADAL" clId="{21C11DF5-F50F-4DBB-BE60-730D926EAF54}" dt="2024-07-30T02:13:21.559" v="91" actId="6549"/>
          <ac:spMkLst>
            <pc:docMk/>
            <pc:sldMk cId="1643581068" sldId="277"/>
            <ac:spMk id="2" creationId="{81518475-C1C2-2D6D-4EC5-9D7BC62351A6}"/>
          </ac:spMkLst>
        </pc:spChg>
      </pc:sldChg>
      <pc:sldChg chg="modSp mod">
        <pc:chgData name="Robbins, Stacie" userId="bdb6ab4a-5465-4b10-b706-fda62dee6fa4" providerId="ADAL" clId="{21C11DF5-F50F-4DBB-BE60-730D926EAF54}" dt="2024-07-30T15:07:33.641" v="127" actId="6549"/>
        <pc:sldMkLst>
          <pc:docMk/>
          <pc:sldMk cId="582014273" sldId="278"/>
        </pc:sldMkLst>
        <pc:spChg chg="mod">
          <ac:chgData name="Robbins, Stacie" userId="bdb6ab4a-5465-4b10-b706-fda62dee6fa4" providerId="ADAL" clId="{21C11DF5-F50F-4DBB-BE60-730D926EAF54}" dt="2024-07-30T15:07:33.641" v="127" actId="6549"/>
          <ac:spMkLst>
            <pc:docMk/>
            <pc:sldMk cId="582014273" sldId="278"/>
            <ac:spMk id="3" creationId="{B3DC923C-983E-B79D-8900-20287FC38E69}"/>
          </ac:spMkLst>
        </pc:spChg>
      </pc:sldChg>
      <pc:sldChg chg="modNotesTx">
        <pc:chgData name="Robbins, Stacie" userId="bdb6ab4a-5465-4b10-b706-fda62dee6fa4" providerId="ADAL" clId="{21C11DF5-F50F-4DBB-BE60-730D926EAF54}" dt="2024-07-28T16:41:18.221" v="90" actId="20577"/>
        <pc:sldMkLst>
          <pc:docMk/>
          <pc:sldMk cId="3022553782" sldId="287"/>
        </pc:sldMkLst>
      </pc:sldChg>
      <pc:sldChg chg="delSp mod">
        <pc:chgData name="Robbins, Stacie" userId="bdb6ab4a-5465-4b10-b706-fda62dee6fa4" providerId="ADAL" clId="{21C11DF5-F50F-4DBB-BE60-730D926EAF54}" dt="2024-07-28T16:34:43.257" v="0" actId="478"/>
        <pc:sldMkLst>
          <pc:docMk/>
          <pc:sldMk cId="3426604616" sldId="297"/>
        </pc:sldMkLst>
        <pc:spChg chg="del">
          <ac:chgData name="Robbins, Stacie" userId="bdb6ab4a-5465-4b10-b706-fda62dee6fa4" providerId="ADAL" clId="{21C11DF5-F50F-4DBB-BE60-730D926EAF54}" dt="2024-07-28T16:34:43.257" v="0" actId="478"/>
          <ac:spMkLst>
            <pc:docMk/>
            <pc:sldMk cId="3426604616" sldId="297"/>
            <ac:spMk id="125" creationId="{65AF5644-CB15-8944-75AB-4E4BB9EB6FD8}"/>
          </ac:spMkLst>
        </pc:spChg>
      </pc:sldChg>
      <pc:sldChg chg="addSp delSp modSp mod setBg">
        <pc:chgData name="Robbins, Stacie" userId="bdb6ab4a-5465-4b10-b706-fda62dee6fa4" providerId="ADAL" clId="{21C11DF5-F50F-4DBB-BE60-730D926EAF54}" dt="2024-07-30T12:59:50.729" v="108" actId="207"/>
        <pc:sldMkLst>
          <pc:docMk/>
          <pc:sldMk cId="298381963" sldId="299"/>
        </pc:sldMkLst>
        <pc:spChg chg="mod topLvl">
          <ac:chgData name="Robbins, Stacie" userId="bdb6ab4a-5465-4b10-b706-fda62dee6fa4" providerId="ADAL" clId="{21C11DF5-F50F-4DBB-BE60-730D926EAF54}" dt="2024-07-30T12:59:50.729" v="108" actId="207"/>
          <ac:spMkLst>
            <pc:docMk/>
            <pc:sldMk cId="298381963" sldId="299"/>
            <ac:spMk id="5" creationId="{D9E902E3-7CFD-EC3D-46CE-650DA11D3406}"/>
          </ac:spMkLst>
        </pc:spChg>
        <pc:spChg chg="del mod topLvl">
          <ac:chgData name="Robbins, Stacie" userId="bdb6ab4a-5465-4b10-b706-fda62dee6fa4" providerId="ADAL" clId="{21C11DF5-F50F-4DBB-BE60-730D926EAF54}" dt="2024-07-30T12:59:15.170" v="102" actId="478"/>
          <ac:spMkLst>
            <pc:docMk/>
            <pc:sldMk cId="298381963" sldId="299"/>
            <ac:spMk id="8" creationId="{A3D2EBE3-5350-F9DA-A05E-E4857B227A72}"/>
          </ac:spMkLst>
        </pc:spChg>
        <pc:spChg chg="add mod">
          <ac:chgData name="Robbins, Stacie" userId="bdb6ab4a-5465-4b10-b706-fda62dee6fa4" providerId="ADAL" clId="{21C11DF5-F50F-4DBB-BE60-730D926EAF54}" dt="2024-07-30T12:59:31.223" v="104"/>
          <ac:spMkLst>
            <pc:docMk/>
            <pc:sldMk cId="298381963" sldId="299"/>
            <ac:spMk id="12" creationId="{B9CC4BB1-48A3-C8ED-8406-0C61D3783EB1}"/>
          </ac:spMkLst>
        </pc:spChg>
        <pc:grpChg chg="del mod">
          <ac:chgData name="Robbins, Stacie" userId="bdb6ab4a-5465-4b10-b706-fda62dee6fa4" providerId="ADAL" clId="{21C11DF5-F50F-4DBB-BE60-730D926EAF54}" dt="2024-07-30T12:59:15.170" v="102" actId="478"/>
          <ac:grpSpMkLst>
            <pc:docMk/>
            <pc:sldMk cId="298381963" sldId="299"/>
            <ac:grpSpMk id="9" creationId="{806EB3B9-3ACB-A684-B9B9-BF688FDDAE0E}"/>
          </ac:grpSpMkLst>
        </pc:grpChg>
      </pc:sldChg>
      <pc:sldChg chg="modSp mod">
        <pc:chgData name="Robbins, Stacie" userId="bdb6ab4a-5465-4b10-b706-fda62dee6fa4" providerId="ADAL" clId="{21C11DF5-F50F-4DBB-BE60-730D926EAF54}" dt="2024-07-30T12:57:55.083" v="93" actId="207"/>
        <pc:sldMkLst>
          <pc:docMk/>
          <pc:sldMk cId="3908227556" sldId="300"/>
        </pc:sldMkLst>
        <pc:spChg chg="mod">
          <ac:chgData name="Robbins, Stacie" userId="bdb6ab4a-5465-4b10-b706-fda62dee6fa4" providerId="ADAL" clId="{21C11DF5-F50F-4DBB-BE60-730D926EAF54}" dt="2024-07-30T12:57:55.083" v="93" actId="207"/>
          <ac:spMkLst>
            <pc:docMk/>
            <pc:sldMk cId="3908227556" sldId="300"/>
            <ac:spMk id="4" creationId="{E19850AD-7AF1-D105-1C07-F940D9BE3F64}"/>
          </ac:spMkLst>
        </pc:spChg>
        <pc:spChg chg="mod">
          <ac:chgData name="Robbins, Stacie" userId="bdb6ab4a-5465-4b10-b706-fda62dee6fa4" providerId="ADAL" clId="{21C11DF5-F50F-4DBB-BE60-730D926EAF54}" dt="2024-07-30T12:57:55.083" v="93" actId="207"/>
          <ac:spMkLst>
            <pc:docMk/>
            <pc:sldMk cId="3908227556" sldId="300"/>
            <ac:spMk id="7" creationId="{FDF3BE7C-7523-AE65-A2FA-E82E943C64DD}"/>
          </ac:spMkLst>
        </pc:spChg>
        <pc:grpChg chg="mod">
          <ac:chgData name="Robbins, Stacie" userId="bdb6ab4a-5465-4b10-b706-fda62dee6fa4" providerId="ADAL" clId="{21C11DF5-F50F-4DBB-BE60-730D926EAF54}" dt="2024-07-30T12:57:55.083" v="93" actId="207"/>
          <ac:grpSpMkLst>
            <pc:docMk/>
            <pc:sldMk cId="3908227556" sldId="300"/>
            <ac:grpSpMk id="10" creationId="{566C7AAC-2A77-9154-DEA8-6533BF244894}"/>
          </ac:grpSpMkLst>
        </pc:grpChg>
      </pc:sldChg>
      <pc:sldChg chg="modSp mod modNotesTx">
        <pc:chgData name="Robbins, Stacie" userId="bdb6ab4a-5465-4b10-b706-fda62dee6fa4" providerId="ADAL" clId="{21C11DF5-F50F-4DBB-BE60-730D926EAF54}" dt="2024-07-30T12:58:23.039" v="97" actId="207"/>
        <pc:sldMkLst>
          <pc:docMk/>
          <pc:sldMk cId="2646070817" sldId="301"/>
        </pc:sldMkLst>
        <pc:spChg chg="mod">
          <ac:chgData name="Robbins, Stacie" userId="bdb6ab4a-5465-4b10-b706-fda62dee6fa4" providerId="ADAL" clId="{21C11DF5-F50F-4DBB-BE60-730D926EAF54}" dt="2024-07-30T12:58:23.039" v="97" actId="207"/>
          <ac:spMkLst>
            <pc:docMk/>
            <pc:sldMk cId="2646070817" sldId="301"/>
            <ac:spMk id="3" creationId="{E5CEB855-1755-F148-8CCD-24EB31496871}"/>
          </ac:spMkLst>
        </pc:spChg>
        <pc:spChg chg="mod">
          <ac:chgData name="Robbins, Stacie" userId="bdb6ab4a-5465-4b10-b706-fda62dee6fa4" providerId="ADAL" clId="{21C11DF5-F50F-4DBB-BE60-730D926EAF54}" dt="2024-07-30T12:58:23.039" v="97" actId="207"/>
          <ac:spMkLst>
            <pc:docMk/>
            <pc:sldMk cId="2646070817" sldId="301"/>
            <ac:spMk id="6" creationId="{DB66DB42-2FBF-DAA2-811C-8C11081FF224}"/>
          </ac:spMkLst>
        </pc:spChg>
        <pc:grpChg chg="mod">
          <ac:chgData name="Robbins, Stacie" userId="bdb6ab4a-5465-4b10-b706-fda62dee6fa4" providerId="ADAL" clId="{21C11DF5-F50F-4DBB-BE60-730D926EAF54}" dt="2024-07-30T12:58:23.039" v="97" actId="207"/>
          <ac:grpSpMkLst>
            <pc:docMk/>
            <pc:sldMk cId="2646070817" sldId="301"/>
            <ac:grpSpMk id="11" creationId="{8055DB5C-561C-2F63-0D60-B6DB863EC3A2}"/>
          </ac:grpSpMkLst>
        </pc:grpChg>
      </pc:sldChg>
      <pc:sldChg chg="addSp delSp modSp mod">
        <pc:chgData name="Robbins, Stacie" userId="bdb6ab4a-5465-4b10-b706-fda62dee6fa4" providerId="ADAL" clId="{21C11DF5-F50F-4DBB-BE60-730D926EAF54}" dt="2024-07-30T13:01:27.613" v="126" actId="207"/>
        <pc:sldMkLst>
          <pc:docMk/>
          <pc:sldMk cId="2915795472" sldId="302"/>
        </pc:sldMkLst>
        <pc:spChg chg="mod topLvl">
          <ac:chgData name="Robbins, Stacie" userId="bdb6ab4a-5465-4b10-b706-fda62dee6fa4" providerId="ADAL" clId="{21C11DF5-F50F-4DBB-BE60-730D926EAF54}" dt="2024-07-30T13:00:37.834" v="116" actId="207"/>
          <ac:spMkLst>
            <pc:docMk/>
            <pc:sldMk cId="2915795472" sldId="302"/>
            <ac:spMk id="3" creationId="{E5CEB855-1755-F148-8CCD-24EB31496871}"/>
          </ac:spMkLst>
        </pc:spChg>
        <pc:spChg chg="mod">
          <ac:chgData name="Robbins, Stacie" userId="bdb6ab4a-5465-4b10-b706-fda62dee6fa4" providerId="ADAL" clId="{21C11DF5-F50F-4DBB-BE60-730D926EAF54}" dt="2024-07-30T13:00:40.678" v="117" actId="207"/>
          <ac:spMkLst>
            <pc:docMk/>
            <pc:sldMk cId="2915795472" sldId="302"/>
            <ac:spMk id="4" creationId="{E19850AD-7AF1-D105-1C07-F940D9BE3F64}"/>
          </ac:spMkLst>
        </pc:spChg>
        <pc:spChg chg="add del mod topLvl">
          <ac:chgData name="Robbins, Stacie" userId="bdb6ab4a-5465-4b10-b706-fda62dee6fa4" providerId="ADAL" clId="{21C11DF5-F50F-4DBB-BE60-730D926EAF54}" dt="2024-07-30T13:01:27.613" v="126" actId="207"/>
          <ac:spMkLst>
            <pc:docMk/>
            <pc:sldMk cId="2915795472" sldId="302"/>
            <ac:spMk id="5" creationId="{D9E902E3-7CFD-EC3D-46CE-650DA11D3406}"/>
          </ac:spMkLst>
        </pc:spChg>
        <pc:spChg chg="del mod topLvl">
          <ac:chgData name="Robbins, Stacie" userId="bdb6ab4a-5465-4b10-b706-fda62dee6fa4" providerId="ADAL" clId="{21C11DF5-F50F-4DBB-BE60-730D926EAF54}" dt="2024-07-30T13:00:18.428" v="112" actId="478"/>
          <ac:spMkLst>
            <pc:docMk/>
            <pc:sldMk cId="2915795472" sldId="302"/>
            <ac:spMk id="6" creationId="{DB66DB42-2FBF-DAA2-811C-8C11081FF224}"/>
          </ac:spMkLst>
        </pc:spChg>
        <pc:spChg chg="mod">
          <ac:chgData name="Robbins, Stacie" userId="bdb6ab4a-5465-4b10-b706-fda62dee6fa4" providerId="ADAL" clId="{21C11DF5-F50F-4DBB-BE60-730D926EAF54}" dt="2024-07-30T13:00:40.678" v="117" actId="207"/>
          <ac:spMkLst>
            <pc:docMk/>
            <pc:sldMk cId="2915795472" sldId="302"/>
            <ac:spMk id="7" creationId="{FDF3BE7C-7523-AE65-A2FA-E82E943C64DD}"/>
          </ac:spMkLst>
        </pc:spChg>
        <pc:spChg chg="del mod topLvl">
          <ac:chgData name="Robbins, Stacie" userId="bdb6ab4a-5465-4b10-b706-fda62dee6fa4" providerId="ADAL" clId="{21C11DF5-F50F-4DBB-BE60-730D926EAF54}" dt="2024-07-30T13:01:06.391" v="123" actId="478"/>
          <ac:spMkLst>
            <pc:docMk/>
            <pc:sldMk cId="2915795472" sldId="302"/>
            <ac:spMk id="8" creationId="{A3D2EBE3-5350-F9DA-A05E-E4857B227A72}"/>
          </ac:spMkLst>
        </pc:spChg>
        <pc:spChg chg="add mod">
          <ac:chgData name="Robbins, Stacie" userId="bdb6ab4a-5465-4b10-b706-fda62dee6fa4" providerId="ADAL" clId="{21C11DF5-F50F-4DBB-BE60-730D926EAF54}" dt="2024-07-30T13:00:27.287" v="114"/>
          <ac:spMkLst>
            <pc:docMk/>
            <pc:sldMk cId="2915795472" sldId="302"/>
            <ac:spMk id="12" creationId="{942FEFA1-77BA-EF4C-F0AF-E9B28690246E}"/>
          </ac:spMkLst>
        </pc:spChg>
        <pc:spChg chg="add mod">
          <ac:chgData name="Robbins, Stacie" userId="bdb6ab4a-5465-4b10-b706-fda62dee6fa4" providerId="ADAL" clId="{21C11DF5-F50F-4DBB-BE60-730D926EAF54}" dt="2024-07-30T13:01:20.137" v="125"/>
          <ac:spMkLst>
            <pc:docMk/>
            <pc:sldMk cId="2915795472" sldId="302"/>
            <ac:spMk id="13" creationId="{EDCA1B4D-141B-FBEB-0D74-A605542133B3}"/>
          </ac:spMkLst>
        </pc:spChg>
        <pc:grpChg chg="add del mod">
          <ac:chgData name="Robbins, Stacie" userId="bdb6ab4a-5465-4b10-b706-fda62dee6fa4" providerId="ADAL" clId="{21C11DF5-F50F-4DBB-BE60-730D926EAF54}" dt="2024-07-30T13:01:06.391" v="123" actId="478"/>
          <ac:grpSpMkLst>
            <pc:docMk/>
            <pc:sldMk cId="2915795472" sldId="302"/>
            <ac:grpSpMk id="9" creationId="{806EB3B9-3ACB-A684-B9B9-BF688FDDAE0E}"/>
          </ac:grpSpMkLst>
        </pc:grpChg>
        <pc:grpChg chg="mod">
          <ac:chgData name="Robbins, Stacie" userId="bdb6ab4a-5465-4b10-b706-fda62dee6fa4" providerId="ADAL" clId="{21C11DF5-F50F-4DBB-BE60-730D926EAF54}" dt="2024-07-30T13:00:40.678" v="117" actId="207"/>
          <ac:grpSpMkLst>
            <pc:docMk/>
            <pc:sldMk cId="2915795472" sldId="302"/>
            <ac:grpSpMk id="10" creationId="{566C7AAC-2A77-9154-DEA8-6533BF244894}"/>
          </ac:grpSpMkLst>
        </pc:grpChg>
        <pc:grpChg chg="del mod">
          <ac:chgData name="Robbins, Stacie" userId="bdb6ab4a-5465-4b10-b706-fda62dee6fa4" providerId="ADAL" clId="{21C11DF5-F50F-4DBB-BE60-730D926EAF54}" dt="2024-07-30T13:00:18.428" v="112" actId="478"/>
          <ac:grpSpMkLst>
            <pc:docMk/>
            <pc:sldMk cId="2915795472" sldId="302"/>
            <ac:grpSpMk id="11" creationId="{8055DB5C-561C-2F63-0D60-B6DB863EC3A2}"/>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7/29/2024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7/29/2024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there are only three steps in the farm process, that area is operating efficiently but we can improve by getting exact weights of the bags of tea by combining it with the packing of the bags on scales. We should also monitor our use of water at the farm and make sure we are implementing water collection from rain for reuse.</a:t>
            </a:r>
          </a:p>
        </p:txBody>
      </p:sp>
      <p:sp>
        <p:nvSpPr>
          <p:cNvPr id="4" name="Slide Number Placeholder 3"/>
          <p:cNvSpPr>
            <a:spLocks noGrp="1"/>
          </p:cNvSpPr>
          <p:nvPr>
            <p:ph type="sldNum" sz="quarter" idx="10"/>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368890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flow shows that the leaves are packed in 50 kg bags. Do we know that the bags actually weigh 50 kg when they leave the farm? The bags can be placed on the scale while being filled to ensure bag weights are consistent. This also allows us to remove a step in the processing stage while not adding any more steps.</a:t>
            </a:r>
          </a:p>
        </p:txBody>
      </p:sp>
      <p:sp>
        <p:nvSpPr>
          <p:cNvPr id="4" name="Slide Number Placeholder 3"/>
          <p:cNvSpPr>
            <a:spLocks noGrp="1"/>
          </p:cNvSpPr>
          <p:nvPr>
            <p:ph type="sldNum" sz="quarter" idx="5"/>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19834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appears to be a lot of unnecessary steps to weigh bags many times. If the bags come from the farm weighing 50 kg verified by the scales, there is no need for them to be weighed again upon arrival at the processing facility however, as mentioned, we should consider packing the bags on scales. </a:t>
            </a:r>
          </a:p>
          <a:p>
            <a:endParaRPr lang="en-US" dirty="0"/>
          </a:p>
          <a:p>
            <a:r>
              <a:rPr lang="en-US" dirty="0"/>
              <a:t>We can see from the red x’s on the process flow that there are processes that can be removed. I noticed a trend here that weighing and sorting happens far too often throughout the process.  In the first sorting step, leaves are removed from trays and weighed with poor-quality leaves being removed, then the following steps are to visually inspect and throw away the poor-quality leaves which is redundant.</a:t>
            </a:r>
          </a:p>
          <a:p>
            <a:endParaRPr lang="en-US" dirty="0"/>
          </a:p>
          <a:p>
            <a:r>
              <a:rPr lang="en-US" dirty="0"/>
              <a:t>In step nine, leaves are transferred to new second trays. Depending on whether they are recyclable or there is a specific reason for moving leaves to a second pan for drying, this is an area where we can make an environmental and improved process impact.  If the pans are recyclable and there is no specific reason for needing a new second pan, we can ensure we are using sustainable practices by using only one pan therefore saving the water and time it takes to wash second pans</a:t>
            </a:r>
          </a:p>
        </p:txBody>
      </p:sp>
      <p:sp>
        <p:nvSpPr>
          <p:cNvPr id="4" name="Slide Number Placeholder 3"/>
          <p:cNvSpPr>
            <a:spLocks noGrp="1"/>
          </p:cNvSpPr>
          <p:nvPr>
            <p:ph type="sldNum" sz="quarter" idx="10"/>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134124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the updated process with the steps that do not add value removed. This reflects the principles of lean manufacturing by eliminating processes that do not add value (</a:t>
            </a:r>
            <a:r>
              <a:rPr lang="en-US" dirty="0" err="1"/>
              <a:t>Soomo</a:t>
            </a:r>
            <a:r>
              <a:rPr lang="en-US" dirty="0"/>
              <a:t>, 2020).</a:t>
            </a:r>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46451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sorting in this stage is redundant because leaves were sorted and poor-quality leaves were removed in the last processing step and step two in packaging and shipping. Though quality is top of mind, we should monitor quality and adjust accordingly if it becomes a problem. You may notice there are two weights taken in this process. We will keep those to monitor production in processing and packaging and shipping. It will help us determine how much inventory we are losing to poor-quality leaves between the first and second sorting.</a:t>
            </a:r>
          </a:p>
          <a:p>
            <a:endParaRPr lang="en-US" dirty="0"/>
          </a:p>
          <a:p>
            <a:r>
              <a:rPr lang="en-US" dirty="0"/>
              <a:t>Additionally, in lean manufacturing, we can reduce waste and minimize costs in packaging and shipping (</a:t>
            </a:r>
            <a:r>
              <a:rPr lang="en-US" dirty="0" err="1"/>
              <a:t>Econocorp</a:t>
            </a:r>
            <a:r>
              <a:rPr lang="en-US" dirty="0"/>
              <a:t>, n.d.).</a:t>
            </a:r>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37192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the updated process for processing and shipping. Notice that there is one step removed, a sorting step, because they were sorted right before they were sent from processing to packaging and shipping. Packaging and shipping will weigh the bags, then go through a final sorting before leaves are weighed again for manufacturing and inventory metrics.</a:t>
            </a:r>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140064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cost savings that are worthwhile but we should also consider and try to address the drawbacks. For instance, we will need to closely monitor quality. Rather than adding quality checks, we may need to revisit the process with the employees to help them better identify bad leaves. </a:t>
            </a:r>
          </a:p>
          <a:p>
            <a:endParaRPr lang="en-US" dirty="0"/>
          </a:p>
          <a:p>
            <a:r>
              <a:rPr lang="en-US" dirty="0"/>
              <a:t>We may experience initial push-back from employees, but I think if we explain that it will help them do their jobs faster, we will have a better change of having employees comply. If we were to pay bonuses based on individual performance, it could result in employees picking up the pace with an incentive to maximize productivity. That would be an additional cost, however, if production increases, we may still earn a higher profit. It is something to consider.</a:t>
            </a:r>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4121999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 manufacturing aligns with the triple bottom line because it drives growth based on efficiency, reduces waste, and saves money (</a:t>
            </a:r>
            <a:r>
              <a:rPr lang="en-US" dirty="0" err="1"/>
              <a:t>Soomo</a:t>
            </a:r>
            <a:r>
              <a:rPr lang="en-US" dirty="0"/>
              <a:t>, 2020). </a:t>
            </a:r>
          </a:p>
          <a:p>
            <a:endParaRPr lang="en-US" dirty="0"/>
          </a:p>
          <a:p>
            <a:r>
              <a:rPr lang="en-US" dirty="0"/>
              <a:t>In our business, lean manufacturing will help to decrease our environmental impact by making the manufacturing process more efficient thereby reducing waste. Keeping two sorting and quality checks ensures quality but eliminates the additional repeated quality steps that may not add value for more sustainability. This will require close monitoring. Additionally, if we implement a water reclamation program, we can further reduce resource usage.</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255552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operated under a single bottom line, we would only be interested in profit while the triple bottom uses increased margins to serve people better, care for the environment, and still make a profit and prioritize innovation (</a:t>
            </a:r>
            <a:r>
              <a:rPr lang="en-US" dirty="0" err="1"/>
              <a:t>Soomo</a:t>
            </a:r>
            <a:r>
              <a:rPr lang="en-US" dirty="0"/>
              <a:t>, 2020). This can result in increased efficiency, reduced waste, reduced costs, and increased profits.</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2997765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Investing in people, primarily employees, could arguably be the most important sustainability initiative. When employees are happy, they are more likely to make the effort to do the best job they can. This increases sales and profits which can then be reinvested into initiatives that benefit our employees.</a:t>
            </a:r>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49050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of everything we do is summed up in our mission.  Our sustainability and lean operations will contribute to meeting our </a:t>
            </a:r>
            <a:r>
              <a:rPr lang="en-US" dirty="0" err="1"/>
              <a:t>obejctives</a:t>
            </a:r>
            <a:r>
              <a:rPr lang="en-US" dirty="0"/>
              <a:t>.</a:t>
            </a:r>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661799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factors must be present in the triple bottom line which contributes to our efforts to improve our sustainability. This will be critical when we are assessed for B Corp certification.</a:t>
            </a:r>
          </a:p>
        </p:txBody>
      </p:sp>
      <p:sp>
        <p:nvSpPr>
          <p:cNvPr id="4" name="Slide Number Placeholder 3"/>
          <p:cNvSpPr>
            <a:spLocks noGrp="1"/>
          </p:cNvSpPr>
          <p:nvPr>
            <p:ph type="sldNum" sz="quarter" idx="5"/>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4033643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0185" lvl="0" indent="-210185">
              <a:lnSpc>
                <a:spcPct val="90000"/>
              </a:lnSpc>
              <a:spcBef>
                <a:spcPts val="1100"/>
              </a:spcBef>
            </a:pPr>
            <a:r>
              <a:rPr lang="en-US" dirty="0"/>
              <a:t>It is essential to clarify roles and responsibilities in the project charter. The confusion affects the initiating, planning, communication, and resource allocation, leading to potential delays and inefficiencies (</a:t>
            </a:r>
            <a:r>
              <a:rPr lang="en-US" dirty="0" err="1"/>
              <a:t>Soomo</a:t>
            </a:r>
            <a:r>
              <a:rPr lang="en-US" dirty="0"/>
              <a:t>, 2020). To solve this, the project manager should update the project charter, create a clear communication plan with regular updates, and use scheduling tools to track milestones and responsibilities. Training sessions can also help stakeholders understand their roles better, ensuring smoother project progress.</a:t>
            </a:r>
          </a:p>
        </p:txBody>
      </p:sp>
      <p:sp>
        <p:nvSpPr>
          <p:cNvPr id="4" name="Slide Number Placeholder 3"/>
          <p:cNvSpPr>
            <a:spLocks noGrp="1"/>
          </p:cNvSpPr>
          <p:nvPr>
            <p:ph type="sldNum" sz="quarter" idx="10"/>
          </p:nvPr>
        </p:nvSpPr>
        <p:spPr/>
        <p:txBody>
          <a:bodyPr/>
          <a:lstStyle/>
          <a:p>
            <a:fld id="{77542409-6A04-4DC6-AC3A-D3758287A8F2}" type="slidenum">
              <a:rPr lang="en-US" smtClean="0"/>
              <a:t>21</a:t>
            </a:fld>
            <a:endParaRPr lang="en-US"/>
          </a:p>
        </p:txBody>
      </p:sp>
    </p:spTree>
    <p:extLst>
      <p:ext uri="{BB962C8B-B14F-4D97-AF65-F5344CB8AC3E}">
        <p14:creationId xmlns:p14="http://schemas.microsoft.com/office/powerpoint/2010/main" val="319745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evaluate the impact on the project. This change affects the process workflow documents and could alter costs, production timelines, and environmental considerations. To address this, the project manager should assess the feasibility of the change, including budget implications and sustainability impacts. If feasible, the workflow documents need to be updated to incorporate the new packaging process. Clear communication with all stakeholders is essential to ensure understanding and agreement on the changes, keeping the project aligned with its goals and timelines.</a:t>
            </a:r>
          </a:p>
          <a:p>
            <a:endParaRPr lang="en-US" dirty="0"/>
          </a:p>
          <a:p>
            <a:r>
              <a:rPr lang="en-US" dirty="0"/>
              <a:t>I’d also like to emphasize that to keep with our sustainability standards, foil packaging is not recommended. Did you know that it is not biodegradable, and takes over 100 years to break down, and not eco-friendly. I think we should focus on sustainable packaging and invest in finding the highest quality packaging at a reasonable cost and see if we can eliminate some of our packaging. Currently, teabags are sealed in paper bags, then they go into cardboard boxes, followed by plastic wrap. The plastic wrap is also not biodegradable or recyclable so if we can find a way to package it safely without the plastic wrapping, that would be ideal.</a:t>
            </a:r>
          </a:p>
        </p:txBody>
      </p:sp>
      <p:sp>
        <p:nvSpPr>
          <p:cNvPr id="4" name="Slide Number Placeholder 3"/>
          <p:cNvSpPr>
            <a:spLocks noGrp="1"/>
          </p:cNvSpPr>
          <p:nvPr>
            <p:ph type="sldNum" sz="quarter" idx="10"/>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252367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significant budget increase impacts the project's financial scope and may affect other project areas. The project manager should evaluate the necessity and benefits of switching to compostable materials, considering long-term sustainability goals and potential cost savings. If the budget increase is justified, the project plan and budget need adjustments, and clear communication with stakeholders is required to ensure alignment and manage expectations regarding project outcomes and timelines.</a:t>
            </a:r>
          </a:p>
          <a:p>
            <a:endParaRPr lang="en-US"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236637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3296822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25</a:t>
            </a:fld>
            <a:endParaRPr lang="en-US"/>
          </a:p>
        </p:txBody>
      </p:sp>
    </p:spTree>
    <p:extLst>
      <p:ext uri="{BB962C8B-B14F-4D97-AF65-F5344CB8AC3E}">
        <p14:creationId xmlns:p14="http://schemas.microsoft.com/office/powerpoint/2010/main" val="37832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presentation, I will show you ways I think we can get on the path toward meeting these objectives which include workflow processes, reduction of waste, and working towards becoming a B Corp.</a:t>
            </a:r>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33779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focusing on sustainability and lean manufacturing for our goals. Sustainability will lead to goodwill toward our employees, the community, and the environment; and lean manufacturing will be geared toward our maximizing profits while not harming people or the planet (</a:t>
            </a:r>
            <a:r>
              <a:rPr lang="en-US" dirty="0" err="1"/>
              <a:t>Soomo</a:t>
            </a:r>
            <a:r>
              <a:rPr lang="en-US" dirty="0"/>
              <a:t>, 2020).</a:t>
            </a:r>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224962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 the priorities of sustainability are people, planet, and profit. When employees are satisfied and the company’s waste is reduced, it provides for economic viability and growth. The next few slides focus on the sustainability in our operations.</a:t>
            </a:r>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15079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farming stage step two, the 50 kg bags should be reused and recycled at the end of its useful life. Once the bags are delivered to processing and emptied on the pans and troughs, the bags can be sent back to the farm thereby reducing waste and demonstrating a positive environmental impact. Additionally, reclaiming rainwater will reduce our impact on natural resources by conserving water.</a:t>
            </a:r>
          </a:p>
          <a:p>
            <a:endParaRPr lang="en-US" dirty="0"/>
          </a:p>
          <a:p>
            <a:r>
              <a:rPr lang="en-US" dirty="0"/>
              <a:t>By having scales at the farm and packing the bags on scales, it would alleviate the processing department of the first step of weighing the bags upon arrival. This will remove a step from processing and combine the packing of leaves and weighing with no extra motion needed which is also a part of lean manufacturing (</a:t>
            </a:r>
            <a:r>
              <a:rPr lang="en-US" dirty="0" err="1"/>
              <a:t>Soomo</a:t>
            </a:r>
            <a:r>
              <a:rPr lang="en-US" dirty="0"/>
              <a:t>, 2020).</a:t>
            </a: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139708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throw away our poor-quality leaves but there are ways to repurpose them. Whether fresh or used leaves, they can be used as fertilizer in our crops. In this scenario, we could promote our farm as organic and with water reclamation, we are on our way to a more sustainable farm. </a:t>
            </a:r>
          </a:p>
          <a:p>
            <a:endParaRPr lang="en-US" dirty="0"/>
          </a:p>
          <a:p>
            <a:r>
              <a:rPr lang="en-US" dirty="0"/>
              <a:t>One of the benefits of these environmental initiatives is qualifying for incentives or grants from the government for research and development to develop more sustainable practices. Should we at some point in the future want to take it further, there are subsidies for solar and other renewable energy sources. For instance, the National Institute of Food and Agriculture (NIFA) has national programs to fund research with competitive grants and professional development programs (NIFA, n.d.).</a:t>
            </a:r>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39146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how we currently package our products.  Our sustainability initiatives make an effort to reduce our carbon footprint and conserve natural resources while reducing waste. Specifically, the initiatives address sustainable packaging made of 100% recyclable material. This not only meets our goal for sustainability, but also saves on waste disposal at the consumer level. </a:t>
            </a:r>
          </a:p>
          <a:p>
            <a:endParaRPr lang="en-US" dirty="0"/>
          </a:p>
          <a:p>
            <a:r>
              <a:rPr lang="en-US" dirty="0"/>
              <a:t>Hasbro is a good example of sustainability in the supply chain specific to packaging. They worked with Amazon in their “frustration free packaging” by using 100% recyclable materials and they found it reduced waste (Supply Chain Solutions Center, n.d.).</a:t>
            </a: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14147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benefit of lean manufacturing for both the company and employees could be increased production where employees are optimized for efficiency thereby increasing profits for the company while providing stable employment for employees and avoiding layoffs (</a:t>
            </a:r>
            <a:r>
              <a:rPr lang="en-US" dirty="0" err="1"/>
              <a:t>Soomo</a:t>
            </a:r>
            <a:r>
              <a:rPr lang="en-US" dirty="0"/>
              <a:t>, 2020).</a:t>
            </a:r>
          </a:p>
          <a:p>
            <a:endParaRPr lang="en-US"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1198286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t>Click to edit Master title style</a:t>
            </a: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t>Click to edit Master title style</a:t>
            </a: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r>
              <a:rPr lang="en-US"/>
              <a:t>July 22, 2012</a:t>
            </a:r>
            <a:endParaRP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a:t>July 22, 2012</a:t>
            </a:r>
            <a:endParaRP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22, 2012</a:t>
            </a:r>
            <a:endParaRP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en-US"/>
              <a:t>July 22, 2012</a:t>
            </a:r>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dirty="0"/>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ourmuseum.org.uk/reflection-with-stakeholders/stakeholders-reflecting-together_edited-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heloisatomazes611.wikidot.com/blog:18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conocorp.com/packaging-efficiency-and-"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printonpack.com/blog/the-pros-an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ebtexts.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eds-p-ebscoho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eoi.es/blogs/imsd/page/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pngall.com/oolong-tea-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2748243"/>
            <a:ext cx="4846320" cy="2387600"/>
          </a:xfrm>
        </p:spPr>
        <p:txBody>
          <a:bodyPr/>
          <a:lstStyle/>
          <a:p>
            <a:r>
              <a:rPr lang="en-US" sz="3000" dirty="0" err="1">
                <a:ea typeface="+mj-lt"/>
                <a:cs typeface="+mj-lt"/>
              </a:rPr>
              <a:t>NationaliTeas</a:t>
            </a:r>
            <a:endParaRPr lang="en-US" sz="3000" dirty="0" err="1"/>
          </a:p>
        </p:txBody>
      </p:sp>
      <p:sp>
        <p:nvSpPr>
          <p:cNvPr id="3" name="Subtitle 2"/>
          <p:cNvSpPr>
            <a:spLocks noGrp="1"/>
          </p:cNvSpPr>
          <p:nvPr>
            <p:ph type="subTitle" idx="1"/>
          </p:nvPr>
        </p:nvSpPr>
        <p:spPr/>
        <p:txBody>
          <a:bodyPr vert="horz" lIns="91440" tIns="45720" rIns="91440" bIns="45720" rtlCol="0" anchor="t">
            <a:normAutofit fontScale="70000" lnSpcReduction="20000"/>
          </a:bodyPr>
          <a:lstStyle/>
          <a:p>
            <a:r>
              <a:rPr lang="en-US" sz="3900" dirty="0">
                <a:ea typeface="+mn-lt"/>
                <a:cs typeface="+mn-lt"/>
              </a:rPr>
              <a:t>Project Management Strategies</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93"/>
            <a:ext cx="12192000" cy="1183566"/>
          </a:xfrm>
        </p:spPr>
        <p:txBody>
          <a:bodyPr/>
          <a:lstStyle/>
          <a:p>
            <a:pPr algn="ctr"/>
            <a:r>
              <a:rPr lang="en-US" b="1" dirty="0"/>
              <a:t>Lean Manufacturing - Farm</a:t>
            </a:r>
            <a:endParaRPr lang="en-US" dirty="0"/>
          </a:p>
        </p:txBody>
      </p:sp>
      <p:sp>
        <p:nvSpPr>
          <p:cNvPr id="4" name="TextBox 3">
            <a:extLst>
              <a:ext uri="{FF2B5EF4-FFF2-40B4-BE49-F238E27FC236}">
                <a16:creationId xmlns:a16="http://schemas.microsoft.com/office/drawing/2014/main" id="{4D82CCA9-E399-53A2-8F18-BBDB98157972}"/>
              </a:ext>
            </a:extLst>
          </p:cNvPr>
          <p:cNvSpPr txBox="1"/>
          <p:nvPr/>
        </p:nvSpPr>
        <p:spPr>
          <a:xfrm>
            <a:off x="6658236" y="1543286"/>
            <a:ext cx="525022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Our farm is operating efficiently, and no changes are needed in the process</a:t>
            </a:r>
            <a:endParaRPr lang="en-US" sz="2400" dirty="0"/>
          </a:p>
          <a:p>
            <a:pPr marL="342900" indent="-342900">
              <a:buFont typeface="Arial"/>
              <a:buChar char="•"/>
            </a:pPr>
            <a:endParaRPr lang="en-US" sz="2400" dirty="0"/>
          </a:p>
          <a:p>
            <a:pPr marL="342900" indent="-342900">
              <a:buFont typeface="Arial"/>
              <a:buChar char="•"/>
            </a:pPr>
            <a:r>
              <a:rPr lang="en-US" sz="2400" dirty="0"/>
              <a:t>One step we can add without affecting efficiency is to pack bags while on the scale.</a:t>
            </a:r>
          </a:p>
        </p:txBody>
      </p:sp>
      <p:sp>
        <p:nvSpPr>
          <p:cNvPr id="5" name="TextBox 4">
            <a:extLst>
              <a:ext uri="{FF2B5EF4-FFF2-40B4-BE49-F238E27FC236}">
                <a16:creationId xmlns:a16="http://schemas.microsoft.com/office/drawing/2014/main" id="{8EB9AF12-3DAD-8D43-22BF-C5DA9A3C78F0}"/>
              </a:ext>
            </a:extLst>
          </p:cNvPr>
          <p:cNvSpPr txBox="1"/>
          <p:nvPr/>
        </p:nvSpPr>
        <p:spPr>
          <a:xfrm>
            <a:off x="6652437" y="3724019"/>
            <a:ext cx="5539563" cy="2585323"/>
          </a:xfrm>
          <a:prstGeom prst="rect">
            <a:avLst/>
          </a:prstGeom>
          <a:noFill/>
        </p:spPr>
        <p:txBody>
          <a:bodyPr wrap="square" rtlCol="0">
            <a:spAutoFit/>
          </a:bodyPr>
          <a:lstStyle/>
          <a:p>
            <a:endParaRPr lang="en-US" dirty="0"/>
          </a:p>
          <a:p>
            <a:r>
              <a:rPr lang="en-US" b="1" dirty="0"/>
              <a:t>Benefits:</a:t>
            </a:r>
          </a:p>
          <a:p>
            <a:pPr marL="285750" indent="-285750">
              <a:buFont typeface="Arial" panose="020B0604020202020204" pitchFamily="34" charset="0"/>
              <a:buChar char="•"/>
            </a:pPr>
            <a:r>
              <a:rPr lang="en-US" dirty="0"/>
              <a:t>Ensure consistent inventory planning and product availability</a:t>
            </a:r>
          </a:p>
          <a:p>
            <a:pPr marL="285750" indent="-285750">
              <a:buFont typeface="Arial" panose="020B0604020202020204" pitchFamily="34" charset="0"/>
              <a:buChar char="•"/>
            </a:pPr>
            <a:r>
              <a:rPr lang="en-US" dirty="0"/>
              <a:t>Save time that can be used to pack more bags quicker</a:t>
            </a:r>
          </a:p>
          <a:p>
            <a:endParaRPr lang="en-US" dirty="0"/>
          </a:p>
          <a:p>
            <a:r>
              <a:rPr lang="en-US" b="1" dirty="0"/>
              <a:t>Drawback:</a:t>
            </a:r>
          </a:p>
          <a:p>
            <a:pPr marL="285750" indent="-285750">
              <a:buFont typeface="Arial" panose="020B0604020202020204" pitchFamily="34" charset="0"/>
              <a:buChar char="•"/>
            </a:pPr>
            <a:r>
              <a:rPr lang="en-US" dirty="0"/>
              <a:t>None because we already have the scales and we are not adding additional steps to the process.</a:t>
            </a:r>
          </a:p>
        </p:txBody>
      </p:sp>
      <p:pic>
        <p:nvPicPr>
          <p:cNvPr id="6" name="Picture 5">
            <a:extLst>
              <a:ext uri="{FF2B5EF4-FFF2-40B4-BE49-F238E27FC236}">
                <a16:creationId xmlns:a16="http://schemas.microsoft.com/office/drawing/2014/main" id="{DC717A8A-570E-2ADA-AF81-357155D6B790}"/>
              </a:ext>
            </a:extLst>
          </p:cNvPr>
          <p:cNvPicPr>
            <a:picLocks noChangeAspect="1"/>
          </p:cNvPicPr>
          <p:nvPr/>
        </p:nvPicPr>
        <p:blipFill>
          <a:blip r:embed="rId3"/>
          <a:stretch>
            <a:fillRect/>
          </a:stretch>
        </p:blipFill>
        <p:spPr>
          <a:xfrm>
            <a:off x="1622122" y="1859880"/>
            <a:ext cx="4162033" cy="3337058"/>
          </a:xfrm>
          <a:prstGeom prst="rect">
            <a:avLst/>
          </a:prstGeom>
        </p:spPr>
      </p:pic>
    </p:spTree>
    <p:extLst>
      <p:ext uri="{BB962C8B-B14F-4D97-AF65-F5344CB8AC3E}">
        <p14:creationId xmlns:p14="http://schemas.microsoft.com/office/powerpoint/2010/main" val="3639050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EF83-8AF9-9A2A-C24C-5D659758DA44}"/>
              </a:ext>
            </a:extLst>
          </p:cNvPr>
          <p:cNvSpPr>
            <a:spLocks noGrp="1"/>
          </p:cNvSpPr>
          <p:nvPr>
            <p:ph type="title"/>
          </p:nvPr>
        </p:nvSpPr>
        <p:spPr>
          <a:xfrm>
            <a:off x="0" y="276087"/>
            <a:ext cx="12192000" cy="1183566"/>
          </a:xfrm>
        </p:spPr>
        <p:txBody>
          <a:bodyPr/>
          <a:lstStyle/>
          <a:p>
            <a:pPr algn="ctr"/>
            <a:r>
              <a:rPr lang="en-US" dirty="0"/>
              <a:t>Updated Workflow at the Farm</a:t>
            </a:r>
          </a:p>
        </p:txBody>
      </p:sp>
      <p:pic>
        <p:nvPicPr>
          <p:cNvPr id="3" name="Picture 2">
            <a:extLst>
              <a:ext uri="{FF2B5EF4-FFF2-40B4-BE49-F238E27FC236}">
                <a16:creationId xmlns:a16="http://schemas.microsoft.com/office/drawing/2014/main" id="{4CCCB59E-1FF1-8093-4153-36403B09054C}"/>
              </a:ext>
            </a:extLst>
          </p:cNvPr>
          <p:cNvPicPr>
            <a:picLocks noChangeAspect="1"/>
          </p:cNvPicPr>
          <p:nvPr/>
        </p:nvPicPr>
        <p:blipFill>
          <a:blip r:embed="rId3"/>
          <a:stretch>
            <a:fillRect/>
          </a:stretch>
        </p:blipFill>
        <p:spPr>
          <a:xfrm>
            <a:off x="269725" y="1758551"/>
            <a:ext cx="4163929" cy="3340898"/>
          </a:xfrm>
          <a:prstGeom prst="rect">
            <a:avLst/>
          </a:prstGeom>
        </p:spPr>
      </p:pic>
      <p:grpSp>
        <p:nvGrpSpPr>
          <p:cNvPr id="6" name="Group 5">
            <a:extLst>
              <a:ext uri="{FF2B5EF4-FFF2-40B4-BE49-F238E27FC236}">
                <a16:creationId xmlns:a16="http://schemas.microsoft.com/office/drawing/2014/main" id="{F6C9B79B-E647-9A69-90A9-D0468462DA7C}"/>
              </a:ext>
            </a:extLst>
          </p:cNvPr>
          <p:cNvGrpSpPr/>
          <p:nvPr/>
        </p:nvGrpSpPr>
        <p:grpSpPr>
          <a:xfrm>
            <a:off x="4627178" y="2774731"/>
            <a:ext cx="1941787" cy="1183566"/>
            <a:chOff x="4729655" y="1679028"/>
            <a:chExt cx="1639614" cy="835572"/>
          </a:xfrm>
          <a:solidFill>
            <a:srgbClr val="D6A300"/>
          </a:solidFill>
        </p:grpSpPr>
        <p:sp>
          <p:nvSpPr>
            <p:cNvPr id="5" name="Rectangle: Rounded Corners 4">
              <a:extLst>
                <a:ext uri="{FF2B5EF4-FFF2-40B4-BE49-F238E27FC236}">
                  <a16:creationId xmlns:a16="http://schemas.microsoft.com/office/drawing/2014/main" id="{8DAFDB91-AF56-C1F3-14B7-C74557DC48CB}"/>
                </a:ext>
              </a:extLst>
            </p:cNvPr>
            <p:cNvSpPr/>
            <p:nvPr/>
          </p:nvSpPr>
          <p:spPr>
            <a:xfrm>
              <a:off x="4729655" y="1679028"/>
              <a:ext cx="1639614" cy="83557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DEC3D3-DDDD-F988-AB08-6364167F3FB4}"/>
                </a:ext>
              </a:extLst>
            </p:cNvPr>
            <p:cNvSpPr txBox="1"/>
            <p:nvPr/>
          </p:nvSpPr>
          <p:spPr>
            <a:xfrm>
              <a:off x="4832132" y="1765738"/>
              <a:ext cx="1434662" cy="456296"/>
            </a:xfrm>
            <a:prstGeom prst="rect">
              <a:avLst/>
            </a:prstGeom>
            <a:grpFill/>
          </p:spPr>
          <p:txBody>
            <a:bodyPr wrap="square" rtlCol="0">
              <a:spAutoFit/>
            </a:bodyPr>
            <a:lstStyle/>
            <a:p>
              <a:pPr algn="ctr"/>
              <a:r>
                <a:rPr lang="en-US" dirty="0">
                  <a:solidFill>
                    <a:schemeClr val="bg1"/>
                  </a:solidFill>
                </a:rPr>
                <a:t>Workers Pick tea leaves</a:t>
              </a:r>
            </a:p>
          </p:txBody>
        </p:sp>
      </p:grpSp>
      <p:sp>
        <p:nvSpPr>
          <p:cNvPr id="9" name="TextBox 8">
            <a:extLst>
              <a:ext uri="{FF2B5EF4-FFF2-40B4-BE49-F238E27FC236}">
                <a16:creationId xmlns:a16="http://schemas.microsoft.com/office/drawing/2014/main" id="{7BFA9D60-9FFE-1804-7945-63372CA6FC61}"/>
              </a:ext>
            </a:extLst>
          </p:cNvPr>
          <p:cNvSpPr txBox="1"/>
          <p:nvPr/>
        </p:nvSpPr>
        <p:spPr>
          <a:xfrm>
            <a:off x="7010238" y="2900600"/>
            <a:ext cx="1873796" cy="369332"/>
          </a:xfrm>
          <a:prstGeom prst="rect">
            <a:avLst/>
          </a:prstGeom>
          <a:noFill/>
        </p:spPr>
        <p:txBody>
          <a:bodyPr wrap="square" rtlCol="0">
            <a:spAutoFit/>
          </a:bodyPr>
          <a:lstStyle/>
          <a:p>
            <a:endParaRPr lang="en-US" dirty="0">
              <a:solidFill>
                <a:schemeClr val="bg1"/>
              </a:solidFill>
            </a:endParaRPr>
          </a:p>
        </p:txBody>
      </p:sp>
      <p:grpSp>
        <p:nvGrpSpPr>
          <p:cNvPr id="10" name="Group 9">
            <a:extLst>
              <a:ext uri="{FF2B5EF4-FFF2-40B4-BE49-F238E27FC236}">
                <a16:creationId xmlns:a16="http://schemas.microsoft.com/office/drawing/2014/main" id="{75343454-45FA-8DB5-D60F-B52B9B3DF53B}"/>
              </a:ext>
            </a:extLst>
          </p:cNvPr>
          <p:cNvGrpSpPr/>
          <p:nvPr/>
        </p:nvGrpSpPr>
        <p:grpSpPr>
          <a:xfrm>
            <a:off x="7102974" y="2774731"/>
            <a:ext cx="1941787" cy="1183566"/>
            <a:chOff x="4729655" y="1679028"/>
            <a:chExt cx="1639614" cy="835572"/>
          </a:xfrm>
        </p:grpSpPr>
        <p:sp>
          <p:nvSpPr>
            <p:cNvPr id="11" name="Rectangle: Rounded Corners 10">
              <a:extLst>
                <a:ext uri="{FF2B5EF4-FFF2-40B4-BE49-F238E27FC236}">
                  <a16:creationId xmlns:a16="http://schemas.microsoft.com/office/drawing/2014/main" id="{FC5DA010-BDCF-6A26-9236-D67A23DF77C8}"/>
                </a:ext>
              </a:extLst>
            </p:cNvPr>
            <p:cNvSpPr/>
            <p:nvPr/>
          </p:nvSpPr>
          <p:spPr>
            <a:xfrm>
              <a:off x="4729655" y="1679028"/>
              <a:ext cx="1639614" cy="8355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8C401C-E59E-D012-1AC7-03495F1657AA}"/>
                </a:ext>
              </a:extLst>
            </p:cNvPr>
            <p:cNvSpPr txBox="1"/>
            <p:nvPr/>
          </p:nvSpPr>
          <p:spPr>
            <a:xfrm>
              <a:off x="4832132" y="1765738"/>
              <a:ext cx="1434662" cy="646331"/>
            </a:xfrm>
            <a:prstGeom prst="rect">
              <a:avLst/>
            </a:prstGeom>
            <a:noFill/>
          </p:spPr>
          <p:txBody>
            <a:bodyPr wrap="square" rtlCol="0">
              <a:spAutoFit/>
            </a:bodyPr>
            <a:lstStyle/>
            <a:p>
              <a:pPr algn="ctr"/>
              <a:r>
                <a:rPr lang="en-US" dirty="0">
                  <a:solidFill>
                    <a:schemeClr val="bg1"/>
                  </a:solidFill>
                </a:rPr>
                <a:t>Put leaves in 50 kg bags on scale</a:t>
              </a:r>
            </a:p>
          </p:txBody>
        </p:sp>
      </p:grpSp>
      <p:grpSp>
        <p:nvGrpSpPr>
          <p:cNvPr id="13" name="Group 12">
            <a:extLst>
              <a:ext uri="{FF2B5EF4-FFF2-40B4-BE49-F238E27FC236}">
                <a16:creationId xmlns:a16="http://schemas.microsoft.com/office/drawing/2014/main" id="{9D2A7374-4B79-891D-A72B-7604064CEA2F}"/>
              </a:ext>
            </a:extLst>
          </p:cNvPr>
          <p:cNvGrpSpPr/>
          <p:nvPr/>
        </p:nvGrpSpPr>
        <p:grpSpPr>
          <a:xfrm>
            <a:off x="9547731" y="2774731"/>
            <a:ext cx="1941787" cy="1183566"/>
            <a:chOff x="4729655" y="1679028"/>
            <a:chExt cx="1639614" cy="835572"/>
          </a:xfrm>
          <a:solidFill>
            <a:srgbClr val="D6A300"/>
          </a:solidFill>
        </p:grpSpPr>
        <p:sp>
          <p:nvSpPr>
            <p:cNvPr id="14" name="Rectangle: Rounded Corners 13">
              <a:extLst>
                <a:ext uri="{FF2B5EF4-FFF2-40B4-BE49-F238E27FC236}">
                  <a16:creationId xmlns:a16="http://schemas.microsoft.com/office/drawing/2014/main" id="{790175A1-2100-0EFD-6680-29C0C65D1732}"/>
                </a:ext>
              </a:extLst>
            </p:cNvPr>
            <p:cNvSpPr/>
            <p:nvPr/>
          </p:nvSpPr>
          <p:spPr>
            <a:xfrm>
              <a:off x="4729655" y="1679028"/>
              <a:ext cx="1639614" cy="835572"/>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AC78477-902D-BDB9-237A-5FAB1EC0AFB7}"/>
                </a:ext>
              </a:extLst>
            </p:cNvPr>
            <p:cNvSpPr txBox="1"/>
            <p:nvPr/>
          </p:nvSpPr>
          <p:spPr>
            <a:xfrm>
              <a:off x="4832132" y="1765738"/>
              <a:ext cx="1434662" cy="456296"/>
            </a:xfrm>
            <a:prstGeom prst="rect">
              <a:avLst/>
            </a:prstGeom>
            <a:grpFill/>
          </p:spPr>
          <p:txBody>
            <a:bodyPr wrap="square" rtlCol="0">
              <a:spAutoFit/>
            </a:bodyPr>
            <a:lstStyle/>
            <a:p>
              <a:pPr algn="ctr"/>
              <a:r>
                <a:rPr lang="en-US" dirty="0">
                  <a:solidFill>
                    <a:schemeClr val="bg1"/>
                  </a:solidFill>
                </a:rPr>
                <a:t>Bags moved to Processing</a:t>
              </a:r>
            </a:p>
          </p:txBody>
        </p:sp>
      </p:grpSp>
      <p:sp>
        <p:nvSpPr>
          <p:cNvPr id="16" name="Arrow: Right 15">
            <a:extLst>
              <a:ext uri="{FF2B5EF4-FFF2-40B4-BE49-F238E27FC236}">
                <a16:creationId xmlns:a16="http://schemas.microsoft.com/office/drawing/2014/main" id="{2D72603A-0C8F-CAE8-FB26-4D347ADB40F2}"/>
              </a:ext>
            </a:extLst>
          </p:cNvPr>
          <p:cNvSpPr/>
          <p:nvPr/>
        </p:nvSpPr>
        <p:spPr>
          <a:xfrm>
            <a:off x="6568965" y="3085266"/>
            <a:ext cx="542336"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15F5051-8B36-4E98-75A9-AB890F6990FD}"/>
              </a:ext>
            </a:extLst>
          </p:cNvPr>
          <p:cNvSpPr/>
          <p:nvPr/>
        </p:nvSpPr>
        <p:spPr>
          <a:xfrm>
            <a:off x="9066077" y="3087216"/>
            <a:ext cx="542336"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E29C435-B204-B6B8-55FD-BE655EA902A9}"/>
              </a:ext>
            </a:extLst>
          </p:cNvPr>
          <p:cNvSpPr txBox="1"/>
          <p:nvPr/>
        </p:nvSpPr>
        <p:spPr>
          <a:xfrm>
            <a:off x="6840133" y="4142963"/>
            <a:ext cx="2569779" cy="646331"/>
          </a:xfrm>
          <a:prstGeom prst="rect">
            <a:avLst/>
          </a:prstGeom>
          <a:noFill/>
        </p:spPr>
        <p:txBody>
          <a:bodyPr wrap="square" rtlCol="0">
            <a:spAutoFit/>
          </a:bodyPr>
          <a:lstStyle/>
          <a:p>
            <a:pPr algn="ctr"/>
            <a:r>
              <a:rPr lang="en-US" b="1" dirty="0">
                <a:solidFill>
                  <a:schemeClr val="accent1">
                    <a:lumMod val="75000"/>
                  </a:schemeClr>
                </a:solidFill>
              </a:rPr>
              <a:t>New process of packing bags on the scale</a:t>
            </a:r>
          </a:p>
        </p:txBody>
      </p:sp>
    </p:spTree>
    <p:extLst>
      <p:ext uri="{BB962C8B-B14F-4D97-AF65-F5344CB8AC3E}">
        <p14:creationId xmlns:p14="http://schemas.microsoft.com/office/powerpoint/2010/main" val="170829963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Lean Manufacturing – Processing</a:t>
            </a:r>
            <a:endParaRPr lang="en-US" dirty="0"/>
          </a:p>
        </p:txBody>
      </p:sp>
      <p:pic>
        <p:nvPicPr>
          <p:cNvPr id="3" name="Picture 2">
            <a:extLst>
              <a:ext uri="{FF2B5EF4-FFF2-40B4-BE49-F238E27FC236}">
                <a16:creationId xmlns:a16="http://schemas.microsoft.com/office/drawing/2014/main" id="{FF5AB537-40B5-12A4-03FE-FB7640F52A94}"/>
              </a:ext>
            </a:extLst>
          </p:cNvPr>
          <p:cNvPicPr>
            <a:picLocks noChangeAspect="1"/>
          </p:cNvPicPr>
          <p:nvPr/>
        </p:nvPicPr>
        <p:blipFill>
          <a:blip r:embed="rId3"/>
          <a:stretch>
            <a:fillRect/>
          </a:stretch>
        </p:blipFill>
        <p:spPr>
          <a:xfrm>
            <a:off x="339946" y="1988288"/>
            <a:ext cx="6351799" cy="3290114"/>
          </a:xfrm>
          <a:prstGeom prst="rect">
            <a:avLst/>
          </a:prstGeom>
        </p:spPr>
      </p:pic>
      <p:sp>
        <p:nvSpPr>
          <p:cNvPr id="4" name="TextBox 3">
            <a:extLst>
              <a:ext uri="{FF2B5EF4-FFF2-40B4-BE49-F238E27FC236}">
                <a16:creationId xmlns:a16="http://schemas.microsoft.com/office/drawing/2014/main" id="{64CECE6F-EB76-1561-D75F-0DAB0BE7A826}"/>
              </a:ext>
            </a:extLst>
          </p:cNvPr>
          <p:cNvSpPr txBox="1"/>
          <p:nvPr/>
        </p:nvSpPr>
        <p:spPr>
          <a:xfrm>
            <a:off x="6949440" y="1988288"/>
            <a:ext cx="52425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Steps to Remove:</a:t>
            </a:r>
          </a:p>
          <a:p>
            <a:endParaRPr lang="en-US" sz="2000" b="1" dirty="0"/>
          </a:p>
          <a:p>
            <a:r>
              <a:rPr lang="en-US" sz="1600" b="1" dirty="0"/>
              <a:t>Step 1 &amp; 5: Reweigh bags</a:t>
            </a:r>
            <a:endParaRPr lang="en-US" sz="1600" dirty="0"/>
          </a:p>
          <a:p>
            <a:r>
              <a:rPr lang="en-US" sz="1600" dirty="0"/>
              <a:t>Not necessary since they already come in 50kg bags at the farm, they do not need to be weighed again here. They will be reweighed later in the process.</a:t>
            </a:r>
          </a:p>
          <a:p>
            <a:endParaRPr lang="en-US" sz="1600" dirty="0"/>
          </a:p>
          <a:p>
            <a:r>
              <a:rPr lang="en-US" sz="1600" b="1" dirty="0"/>
              <a:t>Steps 11 &amp; 12:  Inspect and Remove</a:t>
            </a:r>
          </a:p>
          <a:p>
            <a:r>
              <a:rPr lang="en-US" sz="1600" dirty="0"/>
              <a:t>Visually inspecting leaves and removing poor-quality </a:t>
            </a:r>
            <a:r>
              <a:rPr lang="en-US" sz="1600"/>
              <a:t>leaves were </a:t>
            </a:r>
            <a:r>
              <a:rPr lang="en-US" sz="1600" dirty="0"/>
              <a:t>already completed in Step 10 and will be done again in packaging.</a:t>
            </a:r>
          </a:p>
          <a:p>
            <a:endParaRPr lang="en-US" sz="1400" dirty="0"/>
          </a:p>
          <a:p>
            <a:endParaRPr lang="en-US" dirty="0"/>
          </a:p>
        </p:txBody>
      </p:sp>
    </p:spTree>
    <p:extLst>
      <p:ext uri="{BB962C8B-B14F-4D97-AF65-F5344CB8AC3E}">
        <p14:creationId xmlns:p14="http://schemas.microsoft.com/office/powerpoint/2010/main" val="90242082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EF83-8AF9-9A2A-C24C-5D659758DA44}"/>
              </a:ext>
            </a:extLst>
          </p:cNvPr>
          <p:cNvSpPr>
            <a:spLocks noGrp="1"/>
          </p:cNvSpPr>
          <p:nvPr>
            <p:ph type="title"/>
          </p:nvPr>
        </p:nvSpPr>
        <p:spPr>
          <a:xfrm>
            <a:off x="0" y="276087"/>
            <a:ext cx="12192000" cy="1183566"/>
          </a:xfrm>
        </p:spPr>
        <p:txBody>
          <a:bodyPr/>
          <a:lstStyle/>
          <a:p>
            <a:pPr algn="ctr"/>
            <a:r>
              <a:rPr lang="en-US" dirty="0"/>
              <a:t>Updated Workflow in Processing</a:t>
            </a:r>
          </a:p>
        </p:txBody>
      </p:sp>
      <p:pic>
        <p:nvPicPr>
          <p:cNvPr id="4" name="Picture 3">
            <a:extLst>
              <a:ext uri="{FF2B5EF4-FFF2-40B4-BE49-F238E27FC236}">
                <a16:creationId xmlns:a16="http://schemas.microsoft.com/office/drawing/2014/main" id="{9FF845BD-693F-1E1C-F1F3-FD2F620160A7}"/>
              </a:ext>
            </a:extLst>
          </p:cNvPr>
          <p:cNvPicPr>
            <a:picLocks noChangeAspect="1"/>
          </p:cNvPicPr>
          <p:nvPr/>
        </p:nvPicPr>
        <p:blipFill>
          <a:blip r:embed="rId3"/>
          <a:stretch>
            <a:fillRect/>
          </a:stretch>
        </p:blipFill>
        <p:spPr>
          <a:xfrm>
            <a:off x="498655" y="1839026"/>
            <a:ext cx="2129753" cy="3481836"/>
          </a:xfrm>
          <a:prstGeom prst="rect">
            <a:avLst/>
          </a:prstGeom>
        </p:spPr>
      </p:pic>
      <p:sp>
        <p:nvSpPr>
          <p:cNvPr id="76" name="Rectangle: Rounded Corners 75">
            <a:extLst>
              <a:ext uri="{FF2B5EF4-FFF2-40B4-BE49-F238E27FC236}">
                <a16:creationId xmlns:a16="http://schemas.microsoft.com/office/drawing/2014/main" id="{B31E8BA3-DADA-86FF-7E82-4FCFEBFDC471}"/>
              </a:ext>
            </a:extLst>
          </p:cNvPr>
          <p:cNvSpPr/>
          <p:nvPr/>
        </p:nvSpPr>
        <p:spPr>
          <a:xfrm>
            <a:off x="5125765" y="1839026"/>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7945F8DB-3446-C9E7-BC35-783F49C372D3}"/>
              </a:ext>
            </a:extLst>
          </p:cNvPr>
          <p:cNvSpPr/>
          <p:nvPr/>
        </p:nvSpPr>
        <p:spPr>
          <a:xfrm>
            <a:off x="7367424" y="1839026"/>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89EF3941-299D-7E1B-DEC7-37CED149D6E3}"/>
              </a:ext>
            </a:extLst>
          </p:cNvPr>
          <p:cNvSpPr/>
          <p:nvPr/>
        </p:nvSpPr>
        <p:spPr>
          <a:xfrm>
            <a:off x="9609083" y="1838896"/>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E5C42472-2269-39EE-32E0-DE2B6DF32142}"/>
              </a:ext>
            </a:extLst>
          </p:cNvPr>
          <p:cNvSpPr/>
          <p:nvPr/>
        </p:nvSpPr>
        <p:spPr>
          <a:xfrm>
            <a:off x="9609082" y="2972801"/>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80EFEED3-AD0D-017B-A093-BA766A5225AE}"/>
              </a:ext>
            </a:extLst>
          </p:cNvPr>
          <p:cNvSpPr/>
          <p:nvPr/>
        </p:nvSpPr>
        <p:spPr>
          <a:xfrm>
            <a:off x="2871477" y="5510232"/>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6A02968B-F0D7-8E03-48E4-F1EB9F2AA3DB}"/>
              </a:ext>
            </a:extLst>
          </p:cNvPr>
          <p:cNvSpPr/>
          <p:nvPr/>
        </p:nvSpPr>
        <p:spPr>
          <a:xfrm>
            <a:off x="6500649" y="5515020"/>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8F76BE5D-4BD9-27C3-838A-EC739B2A3062}"/>
              </a:ext>
            </a:extLst>
          </p:cNvPr>
          <p:cNvSpPr/>
          <p:nvPr/>
        </p:nvSpPr>
        <p:spPr>
          <a:xfrm>
            <a:off x="4702984" y="5540487"/>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593B03A9-B449-F25C-40E6-6F12F612F59D}"/>
              </a:ext>
            </a:extLst>
          </p:cNvPr>
          <p:cNvSpPr txBox="1"/>
          <p:nvPr/>
        </p:nvSpPr>
        <p:spPr>
          <a:xfrm>
            <a:off x="5218386" y="1839026"/>
            <a:ext cx="1282263" cy="646331"/>
          </a:xfrm>
          <a:prstGeom prst="rect">
            <a:avLst/>
          </a:prstGeom>
          <a:noFill/>
        </p:spPr>
        <p:txBody>
          <a:bodyPr wrap="square" rtlCol="0">
            <a:spAutoFit/>
          </a:bodyPr>
          <a:lstStyle/>
          <a:p>
            <a:pPr algn="ctr"/>
            <a:r>
              <a:rPr lang="en-US" sz="1200" dirty="0"/>
              <a:t>Leaves are spread across pans and troughs</a:t>
            </a:r>
          </a:p>
        </p:txBody>
      </p:sp>
      <p:sp>
        <p:nvSpPr>
          <p:cNvPr id="93" name="TextBox 92">
            <a:extLst>
              <a:ext uri="{FF2B5EF4-FFF2-40B4-BE49-F238E27FC236}">
                <a16:creationId xmlns:a16="http://schemas.microsoft.com/office/drawing/2014/main" id="{EFA0F9DA-67DB-2276-A9B6-90B14D1BF267}"/>
              </a:ext>
            </a:extLst>
          </p:cNvPr>
          <p:cNvSpPr txBox="1"/>
          <p:nvPr/>
        </p:nvSpPr>
        <p:spPr>
          <a:xfrm>
            <a:off x="7457090" y="1902542"/>
            <a:ext cx="1350581" cy="461665"/>
          </a:xfrm>
          <a:prstGeom prst="rect">
            <a:avLst/>
          </a:prstGeom>
          <a:noFill/>
        </p:spPr>
        <p:txBody>
          <a:bodyPr wrap="square" rtlCol="0">
            <a:spAutoFit/>
          </a:bodyPr>
          <a:lstStyle/>
          <a:p>
            <a:pPr algn="ctr"/>
            <a:r>
              <a:rPr lang="en-US" sz="1200" dirty="0"/>
              <a:t>Leaves are withered on pans</a:t>
            </a:r>
          </a:p>
        </p:txBody>
      </p:sp>
      <p:sp>
        <p:nvSpPr>
          <p:cNvPr id="94" name="TextBox 93">
            <a:extLst>
              <a:ext uri="{FF2B5EF4-FFF2-40B4-BE49-F238E27FC236}">
                <a16:creationId xmlns:a16="http://schemas.microsoft.com/office/drawing/2014/main" id="{A45E8A29-A1BC-2DF3-FFD8-14EAB5949A52}"/>
              </a:ext>
            </a:extLst>
          </p:cNvPr>
          <p:cNvSpPr txBox="1"/>
          <p:nvPr/>
        </p:nvSpPr>
        <p:spPr>
          <a:xfrm>
            <a:off x="9711559" y="1848507"/>
            <a:ext cx="1284889" cy="461665"/>
          </a:xfrm>
          <a:prstGeom prst="rect">
            <a:avLst/>
          </a:prstGeom>
          <a:noFill/>
        </p:spPr>
        <p:txBody>
          <a:bodyPr wrap="square" rtlCol="0">
            <a:spAutoFit/>
          </a:bodyPr>
          <a:lstStyle/>
          <a:p>
            <a:pPr algn="ctr"/>
            <a:r>
              <a:rPr lang="en-US" sz="1200" dirty="0"/>
              <a:t>Leaves are cooled</a:t>
            </a:r>
          </a:p>
        </p:txBody>
      </p:sp>
      <p:sp>
        <p:nvSpPr>
          <p:cNvPr id="96" name="TextBox 95">
            <a:extLst>
              <a:ext uri="{FF2B5EF4-FFF2-40B4-BE49-F238E27FC236}">
                <a16:creationId xmlns:a16="http://schemas.microsoft.com/office/drawing/2014/main" id="{02C5AFDD-FD36-71CF-951D-3C0796A16089}"/>
              </a:ext>
            </a:extLst>
          </p:cNvPr>
          <p:cNvSpPr txBox="1"/>
          <p:nvPr/>
        </p:nvSpPr>
        <p:spPr>
          <a:xfrm>
            <a:off x="9645704" y="3073734"/>
            <a:ext cx="1440247" cy="646331"/>
          </a:xfrm>
          <a:prstGeom prst="rect">
            <a:avLst/>
          </a:prstGeom>
          <a:noFill/>
        </p:spPr>
        <p:txBody>
          <a:bodyPr wrap="square" rtlCol="0">
            <a:spAutoFit/>
          </a:bodyPr>
          <a:lstStyle/>
          <a:p>
            <a:pPr algn="ctr"/>
            <a:r>
              <a:rPr lang="en-US" sz="1200" dirty="0"/>
              <a:t>Leaves are moved onto special trays and rolled</a:t>
            </a:r>
          </a:p>
        </p:txBody>
      </p:sp>
      <p:grpSp>
        <p:nvGrpSpPr>
          <p:cNvPr id="129" name="Group 128">
            <a:extLst>
              <a:ext uri="{FF2B5EF4-FFF2-40B4-BE49-F238E27FC236}">
                <a16:creationId xmlns:a16="http://schemas.microsoft.com/office/drawing/2014/main" id="{A3EC6A24-93E8-FEC1-59AD-4D20206B75FA}"/>
              </a:ext>
            </a:extLst>
          </p:cNvPr>
          <p:cNvGrpSpPr/>
          <p:nvPr/>
        </p:nvGrpSpPr>
        <p:grpSpPr>
          <a:xfrm>
            <a:off x="7457090" y="2905250"/>
            <a:ext cx="1513490" cy="754402"/>
            <a:chOff x="5093660" y="2972801"/>
            <a:chExt cx="1513490" cy="754402"/>
          </a:xfrm>
        </p:grpSpPr>
        <p:sp>
          <p:nvSpPr>
            <p:cNvPr id="80" name="Rectangle: Rounded Corners 79">
              <a:extLst>
                <a:ext uri="{FF2B5EF4-FFF2-40B4-BE49-F238E27FC236}">
                  <a16:creationId xmlns:a16="http://schemas.microsoft.com/office/drawing/2014/main" id="{F1083B21-A661-97BD-D05F-6CA16BE970FD}"/>
                </a:ext>
              </a:extLst>
            </p:cNvPr>
            <p:cNvSpPr/>
            <p:nvPr/>
          </p:nvSpPr>
          <p:spPr>
            <a:xfrm>
              <a:off x="5093660" y="2972801"/>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164BC0E-75A0-80BF-8820-673D670F9C09}"/>
                </a:ext>
              </a:extLst>
            </p:cNvPr>
            <p:cNvSpPr txBox="1"/>
            <p:nvPr/>
          </p:nvSpPr>
          <p:spPr>
            <a:xfrm>
              <a:off x="5199655" y="3110135"/>
              <a:ext cx="1365710" cy="461665"/>
            </a:xfrm>
            <a:prstGeom prst="rect">
              <a:avLst/>
            </a:prstGeom>
            <a:noFill/>
          </p:spPr>
          <p:txBody>
            <a:bodyPr wrap="square" rtlCol="0">
              <a:spAutoFit/>
            </a:bodyPr>
            <a:lstStyle/>
            <a:p>
              <a:pPr algn="ctr"/>
              <a:r>
                <a:rPr lang="en-US" sz="1200" dirty="0"/>
                <a:t>Leaves go through first  drying</a:t>
              </a:r>
            </a:p>
          </p:txBody>
        </p:sp>
      </p:grpSp>
      <p:grpSp>
        <p:nvGrpSpPr>
          <p:cNvPr id="130" name="Group 129">
            <a:extLst>
              <a:ext uri="{FF2B5EF4-FFF2-40B4-BE49-F238E27FC236}">
                <a16:creationId xmlns:a16="http://schemas.microsoft.com/office/drawing/2014/main" id="{AEB364D3-9FE5-736E-805F-36BD2A90D806}"/>
              </a:ext>
            </a:extLst>
          </p:cNvPr>
          <p:cNvGrpSpPr/>
          <p:nvPr/>
        </p:nvGrpSpPr>
        <p:grpSpPr>
          <a:xfrm>
            <a:off x="5269503" y="2941466"/>
            <a:ext cx="1513490" cy="754402"/>
            <a:chOff x="2976153" y="2972801"/>
            <a:chExt cx="1513490" cy="754402"/>
          </a:xfrm>
        </p:grpSpPr>
        <p:sp>
          <p:nvSpPr>
            <p:cNvPr id="79" name="Rectangle: Rounded Corners 78">
              <a:extLst>
                <a:ext uri="{FF2B5EF4-FFF2-40B4-BE49-F238E27FC236}">
                  <a16:creationId xmlns:a16="http://schemas.microsoft.com/office/drawing/2014/main" id="{825C9D76-DF22-254A-845E-B1D51525D550}"/>
                </a:ext>
              </a:extLst>
            </p:cNvPr>
            <p:cNvSpPr/>
            <p:nvPr/>
          </p:nvSpPr>
          <p:spPr>
            <a:xfrm>
              <a:off x="2976153" y="2972801"/>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6BF48E9-6395-E31A-B759-6DAC0867C100}"/>
                </a:ext>
              </a:extLst>
            </p:cNvPr>
            <p:cNvSpPr txBox="1"/>
            <p:nvPr/>
          </p:nvSpPr>
          <p:spPr>
            <a:xfrm>
              <a:off x="3066393" y="3080423"/>
              <a:ext cx="1340236" cy="276999"/>
            </a:xfrm>
            <a:prstGeom prst="rect">
              <a:avLst/>
            </a:prstGeom>
            <a:noFill/>
          </p:spPr>
          <p:txBody>
            <a:bodyPr wrap="square" rtlCol="0">
              <a:spAutoFit/>
            </a:bodyPr>
            <a:lstStyle/>
            <a:p>
              <a:r>
                <a:rPr lang="en-US" sz="1200" dirty="0"/>
                <a:t>Leaves are cooled</a:t>
              </a:r>
            </a:p>
          </p:txBody>
        </p:sp>
      </p:grpSp>
      <p:grpSp>
        <p:nvGrpSpPr>
          <p:cNvPr id="132" name="Group 131">
            <a:extLst>
              <a:ext uri="{FF2B5EF4-FFF2-40B4-BE49-F238E27FC236}">
                <a16:creationId xmlns:a16="http://schemas.microsoft.com/office/drawing/2014/main" id="{7476BB98-5629-4F39-B4B0-25A85CAEC965}"/>
              </a:ext>
            </a:extLst>
          </p:cNvPr>
          <p:cNvGrpSpPr/>
          <p:nvPr/>
        </p:nvGrpSpPr>
        <p:grpSpPr>
          <a:xfrm>
            <a:off x="3141936" y="2913530"/>
            <a:ext cx="1513490" cy="754402"/>
            <a:chOff x="2934379" y="4253392"/>
            <a:chExt cx="1513490" cy="754402"/>
          </a:xfrm>
        </p:grpSpPr>
        <p:sp>
          <p:nvSpPr>
            <p:cNvPr id="86" name="Rectangle: Rounded Corners 85">
              <a:extLst>
                <a:ext uri="{FF2B5EF4-FFF2-40B4-BE49-F238E27FC236}">
                  <a16:creationId xmlns:a16="http://schemas.microsoft.com/office/drawing/2014/main" id="{2B0CD1E1-2210-2FD3-774D-A1C93529E004}"/>
                </a:ext>
              </a:extLst>
            </p:cNvPr>
            <p:cNvSpPr/>
            <p:nvPr/>
          </p:nvSpPr>
          <p:spPr>
            <a:xfrm>
              <a:off x="2934379" y="4253392"/>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40979816-AB1E-2F9A-505A-F58A7D9EC633}"/>
                </a:ext>
              </a:extLst>
            </p:cNvPr>
            <p:cNvSpPr txBox="1"/>
            <p:nvPr/>
          </p:nvSpPr>
          <p:spPr>
            <a:xfrm>
              <a:off x="2976153" y="4264573"/>
              <a:ext cx="1471716" cy="646331"/>
            </a:xfrm>
            <a:prstGeom prst="rect">
              <a:avLst/>
            </a:prstGeom>
            <a:noFill/>
          </p:spPr>
          <p:txBody>
            <a:bodyPr wrap="square" rtlCol="0">
              <a:spAutoFit/>
            </a:bodyPr>
            <a:lstStyle/>
            <a:p>
              <a:pPr algn="ctr"/>
              <a:r>
                <a:rPr lang="en-US" sz="1200" dirty="0"/>
                <a:t>Leaves are put into new trays for a second drying</a:t>
              </a:r>
            </a:p>
          </p:txBody>
        </p:sp>
      </p:grpSp>
      <p:grpSp>
        <p:nvGrpSpPr>
          <p:cNvPr id="134" name="Group 133">
            <a:extLst>
              <a:ext uri="{FF2B5EF4-FFF2-40B4-BE49-F238E27FC236}">
                <a16:creationId xmlns:a16="http://schemas.microsoft.com/office/drawing/2014/main" id="{FA6B152B-B4CC-88CC-A8C4-215EA47C218E}"/>
              </a:ext>
            </a:extLst>
          </p:cNvPr>
          <p:cNvGrpSpPr/>
          <p:nvPr/>
        </p:nvGrpSpPr>
        <p:grpSpPr>
          <a:xfrm>
            <a:off x="3042887" y="4070040"/>
            <a:ext cx="1740435" cy="861774"/>
            <a:chOff x="5086033" y="4239129"/>
            <a:chExt cx="1740435" cy="861774"/>
          </a:xfrm>
        </p:grpSpPr>
        <p:sp>
          <p:nvSpPr>
            <p:cNvPr id="85" name="Rectangle: Rounded Corners 84">
              <a:extLst>
                <a:ext uri="{FF2B5EF4-FFF2-40B4-BE49-F238E27FC236}">
                  <a16:creationId xmlns:a16="http://schemas.microsoft.com/office/drawing/2014/main" id="{25DADD2E-EBE2-12AD-AD72-F971934FC023}"/>
                </a:ext>
              </a:extLst>
            </p:cNvPr>
            <p:cNvSpPr/>
            <p:nvPr/>
          </p:nvSpPr>
          <p:spPr>
            <a:xfrm>
              <a:off x="5086033" y="4253391"/>
              <a:ext cx="1740435" cy="830987"/>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FC3B5222-2265-4C71-558E-1B4E7C409E04}"/>
                </a:ext>
              </a:extLst>
            </p:cNvPr>
            <p:cNvSpPr txBox="1"/>
            <p:nvPr/>
          </p:nvSpPr>
          <p:spPr>
            <a:xfrm>
              <a:off x="5178689" y="4239129"/>
              <a:ext cx="1545595" cy="861774"/>
            </a:xfrm>
            <a:prstGeom prst="rect">
              <a:avLst/>
            </a:prstGeom>
            <a:noFill/>
          </p:spPr>
          <p:txBody>
            <a:bodyPr wrap="square" rtlCol="0">
              <a:spAutoFit/>
            </a:bodyPr>
            <a:lstStyle/>
            <a:p>
              <a:pPr algn="ctr"/>
              <a:r>
                <a:rPr lang="en-US" sz="1000" i="0" u="none" strike="noStrike" baseline="0" dirty="0">
                  <a:solidFill>
                    <a:srgbClr val="000000"/>
                  </a:solidFill>
                  <a:latin typeface="Myriad Pro"/>
                </a:rPr>
                <a:t>Leaves are removed from trays and </a:t>
              </a:r>
              <a:r>
                <a:rPr lang="en-US" sz="1000" b="1" i="0" u="none" strike="noStrike" baseline="0" dirty="0">
                  <a:solidFill>
                    <a:srgbClr val="000000"/>
                  </a:solidFill>
                  <a:latin typeface="Myriad Pro"/>
                </a:rPr>
                <a:t>reweighed; poor-quality leaves are thrown away </a:t>
              </a:r>
              <a:endParaRPr lang="en-US" sz="1000" b="1" dirty="0"/>
            </a:p>
          </p:txBody>
        </p:sp>
      </p:grpSp>
      <p:grpSp>
        <p:nvGrpSpPr>
          <p:cNvPr id="135" name="Group 134">
            <a:extLst>
              <a:ext uri="{FF2B5EF4-FFF2-40B4-BE49-F238E27FC236}">
                <a16:creationId xmlns:a16="http://schemas.microsoft.com/office/drawing/2014/main" id="{94A2850D-441B-FFD5-A115-52748E2D46BD}"/>
              </a:ext>
            </a:extLst>
          </p:cNvPr>
          <p:cNvGrpSpPr/>
          <p:nvPr/>
        </p:nvGrpSpPr>
        <p:grpSpPr>
          <a:xfrm>
            <a:off x="5365728" y="4114204"/>
            <a:ext cx="1513490" cy="754402"/>
            <a:chOff x="10152993" y="5515020"/>
            <a:chExt cx="1513490" cy="754402"/>
          </a:xfrm>
        </p:grpSpPr>
        <p:sp>
          <p:nvSpPr>
            <p:cNvPr id="74" name="Rectangle: Rounded Corners 73">
              <a:extLst>
                <a:ext uri="{FF2B5EF4-FFF2-40B4-BE49-F238E27FC236}">
                  <a16:creationId xmlns:a16="http://schemas.microsoft.com/office/drawing/2014/main" id="{BA045A5F-FFE4-D1B9-3C12-D47F6A24A541}"/>
                </a:ext>
              </a:extLst>
            </p:cNvPr>
            <p:cNvSpPr/>
            <p:nvPr/>
          </p:nvSpPr>
          <p:spPr>
            <a:xfrm>
              <a:off x="10152993" y="5515020"/>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5B1F2865-F0F1-8878-088E-E4AA65333676}"/>
                </a:ext>
              </a:extLst>
            </p:cNvPr>
            <p:cNvSpPr txBox="1"/>
            <p:nvPr/>
          </p:nvSpPr>
          <p:spPr>
            <a:xfrm>
              <a:off x="10238823" y="5661388"/>
              <a:ext cx="1427416" cy="461665"/>
            </a:xfrm>
            <a:prstGeom prst="rect">
              <a:avLst/>
            </a:prstGeom>
            <a:noFill/>
          </p:spPr>
          <p:txBody>
            <a:bodyPr wrap="square" rtlCol="0">
              <a:spAutoFit/>
            </a:bodyPr>
            <a:lstStyle/>
            <a:p>
              <a:pPr algn="ctr"/>
              <a:r>
                <a:rPr lang="en-US" sz="1200" dirty="0"/>
                <a:t>Leaves are moved to an oxidizing area</a:t>
              </a:r>
            </a:p>
          </p:txBody>
        </p:sp>
      </p:grpSp>
      <p:grpSp>
        <p:nvGrpSpPr>
          <p:cNvPr id="137" name="Group 136">
            <a:extLst>
              <a:ext uri="{FF2B5EF4-FFF2-40B4-BE49-F238E27FC236}">
                <a16:creationId xmlns:a16="http://schemas.microsoft.com/office/drawing/2014/main" id="{93D9C841-B02A-1369-A923-687C64D9FC37}"/>
              </a:ext>
            </a:extLst>
          </p:cNvPr>
          <p:cNvGrpSpPr/>
          <p:nvPr/>
        </p:nvGrpSpPr>
        <p:grpSpPr>
          <a:xfrm>
            <a:off x="7521473" y="4071554"/>
            <a:ext cx="1513490" cy="754402"/>
            <a:chOff x="8366631" y="5534164"/>
            <a:chExt cx="1513490" cy="754402"/>
          </a:xfrm>
        </p:grpSpPr>
        <p:sp>
          <p:nvSpPr>
            <p:cNvPr id="88" name="Rectangle: Rounded Corners 87">
              <a:extLst>
                <a:ext uri="{FF2B5EF4-FFF2-40B4-BE49-F238E27FC236}">
                  <a16:creationId xmlns:a16="http://schemas.microsoft.com/office/drawing/2014/main" id="{E26E0233-EFF4-E746-F77D-EB96CA1B9977}"/>
                </a:ext>
              </a:extLst>
            </p:cNvPr>
            <p:cNvSpPr/>
            <p:nvPr/>
          </p:nvSpPr>
          <p:spPr>
            <a:xfrm>
              <a:off x="8366631" y="5534164"/>
              <a:ext cx="1513490" cy="754402"/>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4E5A40A-8282-2F09-22EF-DCE3F0F0225C}"/>
                </a:ext>
              </a:extLst>
            </p:cNvPr>
            <p:cNvSpPr txBox="1"/>
            <p:nvPr/>
          </p:nvSpPr>
          <p:spPr>
            <a:xfrm>
              <a:off x="8437666" y="5661387"/>
              <a:ext cx="1311166" cy="461665"/>
            </a:xfrm>
            <a:prstGeom prst="rect">
              <a:avLst/>
            </a:prstGeom>
            <a:noFill/>
          </p:spPr>
          <p:txBody>
            <a:bodyPr wrap="square" rtlCol="0">
              <a:spAutoFit/>
            </a:bodyPr>
            <a:lstStyle/>
            <a:p>
              <a:pPr algn="ctr"/>
              <a:r>
                <a:rPr lang="en-US" sz="1200" dirty="0"/>
                <a:t>Leaves are oxidized</a:t>
              </a:r>
            </a:p>
          </p:txBody>
        </p:sp>
      </p:grpSp>
      <p:sp>
        <p:nvSpPr>
          <p:cNvPr id="105" name="TextBox 104">
            <a:extLst>
              <a:ext uri="{FF2B5EF4-FFF2-40B4-BE49-F238E27FC236}">
                <a16:creationId xmlns:a16="http://schemas.microsoft.com/office/drawing/2014/main" id="{C6AA5C64-D190-5345-2049-F7BAADE37429}"/>
              </a:ext>
            </a:extLst>
          </p:cNvPr>
          <p:cNvSpPr txBox="1"/>
          <p:nvPr/>
        </p:nvSpPr>
        <p:spPr>
          <a:xfrm>
            <a:off x="6607150" y="5540487"/>
            <a:ext cx="1330788" cy="769441"/>
          </a:xfrm>
          <a:prstGeom prst="rect">
            <a:avLst/>
          </a:prstGeom>
          <a:noFill/>
        </p:spPr>
        <p:txBody>
          <a:bodyPr wrap="square" rtlCol="0">
            <a:spAutoFit/>
          </a:bodyPr>
          <a:lstStyle/>
          <a:p>
            <a:pPr algn="ctr"/>
            <a:r>
              <a:rPr lang="en-US" sz="1100" b="0" i="0" u="none" strike="noStrike" baseline="0" dirty="0">
                <a:solidFill>
                  <a:srgbClr val="000000"/>
                </a:solidFill>
                <a:latin typeface="Myriad Pro"/>
              </a:rPr>
              <a:t>Leaves get a final drying to complete the oxidation process </a:t>
            </a:r>
            <a:endParaRPr lang="en-US" sz="1100" dirty="0"/>
          </a:p>
        </p:txBody>
      </p:sp>
      <p:sp>
        <p:nvSpPr>
          <p:cNvPr id="106" name="TextBox 105">
            <a:extLst>
              <a:ext uri="{FF2B5EF4-FFF2-40B4-BE49-F238E27FC236}">
                <a16:creationId xmlns:a16="http://schemas.microsoft.com/office/drawing/2014/main" id="{8D81FBE8-FBFF-B38F-6F81-860C664820EB}"/>
              </a:ext>
            </a:extLst>
          </p:cNvPr>
          <p:cNvSpPr txBox="1"/>
          <p:nvPr/>
        </p:nvSpPr>
        <p:spPr>
          <a:xfrm>
            <a:off x="4747174" y="5725795"/>
            <a:ext cx="1413642" cy="276999"/>
          </a:xfrm>
          <a:prstGeom prst="rect">
            <a:avLst/>
          </a:prstGeom>
          <a:noFill/>
        </p:spPr>
        <p:txBody>
          <a:bodyPr wrap="square" rtlCol="0">
            <a:spAutoFit/>
          </a:bodyPr>
          <a:lstStyle/>
          <a:p>
            <a:r>
              <a:rPr lang="en-US" sz="1200" dirty="0"/>
              <a:t>Leaves are cooled</a:t>
            </a:r>
          </a:p>
        </p:txBody>
      </p:sp>
      <p:sp>
        <p:nvSpPr>
          <p:cNvPr id="107" name="TextBox 106">
            <a:extLst>
              <a:ext uri="{FF2B5EF4-FFF2-40B4-BE49-F238E27FC236}">
                <a16:creationId xmlns:a16="http://schemas.microsoft.com/office/drawing/2014/main" id="{37E1D8E7-B86D-465D-A04A-A81943922C62}"/>
              </a:ext>
            </a:extLst>
          </p:cNvPr>
          <p:cNvSpPr txBox="1"/>
          <p:nvPr/>
        </p:nvSpPr>
        <p:spPr>
          <a:xfrm>
            <a:off x="2934379" y="5558357"/>
            <a:ext cx="1356738" cy="646331"/>
          </a:xfrm>
          <a:prstGeom prst="rect">
            <a:avLst/>
          </a:prstGeom>
          <a:noFill/>
        </p:spPr>
        <p:txBody>
          <a:bodyPr wrap="square" rtlCol="0">
            <a:spAutoFit/>
          </a:bodyPr>
          <a:lstStyle/>
          <a:p>
            <a:pPr algn="ctr"/>
            <a:r>
              <a:rPr lang="en-US" sz="1200" dirty="0"/>
              <a:t>Leaves are sent to packaging and shipping</a:t>
            </a:r>
          </a:p>
        </p:txBody>
      </p:sp>
      <p:sp>
        <p:nvSpPr>
          <p:cNvPr id="109" name="Arrow: Right 108">
            <a:extLst>
              <a:ext uri="{FF2B5EF4-FFF2-40B4-BE49-F238E27FC236}">
                <a16:creationId xmlns:a16="http://schemas.microsoft.com/office/drawing/2014/main" id="{70584468-E49E-3F6F-B06A-63CCA3C4A04E}"/>
              </a:ext>
            </a:extLst>
          </p:cNvPr>
          <p:cNvSpPr/>
          <p:nvPr/>
        </p:nvSpPr>
        <p:spPr>
          <a:xfrm>
            <a:off x="6713568" y="2154832"/>
            <a:ext cx="602618" cy="1261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a:extLst>
              <a:ext uri="{FF2B5EF4-FFF2-40B4-BE49-F238E27FC236}">
                <a16:creationId xmlns:a16="http://schemas.microsoft.com/office/drawing/2014/main" id="{531826FB-CAC5-FA65-5A10-7B1F673FE122}"/>
              </a:ext>
            </a:extLst>
          </p:cNvPr>
          <p:cNvSpPr/>
          <p:nvPr/>
        </p:nvSpPr>
        <p:spPr>
          <a:xfrm>
            <a:off x="8937493" y="2197084"/>
            <a:ext cx="602618" cy="1261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rrow: Down 111">
            <a:extLst>
              <a:ext uri="{FF2B5EF4-FFF2-40B4-BE49-F238E27FC236}">
                <a16:creationId xmlns:a16="http://schemas.microsoft.com/office/drawing/2014/main" id="{9CD36913-89BE-671C-AC9E-3D231BCFCFEB}"/>
              </a:ext>
            </a:extLst>
          </p:cNvPr>
          <p:cNvSpPr/>
          <p:nvPr/>
        </p:nvSpPr>
        <p:spPr>
          <a:xfrm>
            <a:off x="10354002" y="2632448"/>
            <a:ext cx="145832" cy="3792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Arrow: Left 113">
            <a:extLst>
              <a:ext uri="{FF2B5EF4-FFF2-40B4-BE49-F238E27FC236}">
                <a16:creationId xmlns:a16="http://schemas.microsoft.com/office/drawing/2014/main" id="{891D24FE-405A-4B12-427D-5FAB25D7E348}"/>
              </a:ext>
            </a:extLst>
          </p:cNvPr>
          <p:cNvSpPr/>
          <p:nvPr/>
        </p:nvSpPr>
        <p:spPr>
          <a:xfrm>
            <a:off x="8954565" y="3267714"/>
            <a:ext cx="659197" cy="1261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Arrow: Left 114">
            <a:extLst>
              <a:ext uri="{FF2B5EF4-FFF2-40B4-BE49-F238E27FC236}">
                <a16:creationId xmlns:a16="http://schemas.microsoft.com/office/drawing/2014/main" id="{39569A61-B945-5D25-4027-02DA11A7601F}"/>
              </a:ext>
            </a:extLst>
          </p:cNvPr>
          <p:cNvSpPr/>
          <p:nvPr/>
        </p:nvSpPr>
        <p:spPr>
          <a:xfrm>
            <a:off x="6797893" y="3310884"/>
            <a:ext cx="659197" cy="1261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Right 118">
            <a:extLst>
              <a:ext uri="{FF2B5EF4-FFF2-40B4-BE49-F238E27FC236}">
                <a16:creationId xmlns:a16="http://schemas.microsoft.com/office/drawing/2014/main" id="{324252F2-3DED-57C9-52AC-F8D9DE7D743E}"/>
              </a:ext>
            </a:extLst>
          </p:cNvPr>
          <p:cNvSpPr/>
          <p:nvPr/>
        </p:nvSpPr>
        <p:spPr>
          <a:xfrm>
            <a:off x="4779482" y="4473299"/>
            <a:ext cx="560448" cy="832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Down 119">
            <a:extLst>
              <a:ext uri="{FF2B5EF4-FFF2-40B4-BE49-F238E27FC236}">
                <a16:creationId xmlns:a16="http://schemas.microsoft.com/office/drawing/2014/main" id="{54667CF2-07E5-5BA8-43F7-E7340CA79698}"/>
              </a:ext>
            </a:extLst>
          </p:cNvPr>
          <p:cNvSpPr/>
          <p:nvPr/>
        </p:nvSpPr>
        <p:spPr>
          <a:xfrm>
            <a:off x="7601925" y="4907693"/>
            <a:ext cx="145537" cy="5455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Arrow: Left 122">
            <a:extLst>
              <a:ext uri="{FF2B5EF4-FFF2-40B4-BE49-F238E27FC236}">
                <a16:creationId xmlns:a16="http://schemas.microsoft.com/office/drawing/2014/main" id="{52777B4F-FFAB-03E0-5300-4BA0076AB846}"/>
              </a:ext>
            </a:extLst>
          </p:cNvPr>
          <p:cNvSpPr/>
          <p:nvPr/>
        </p:nvSpPr>
        <p:spPr>
          <a:xfrm>
            <a:off x="6184038" y="5794033"/>
            <a:ext cx="290345" cy="1545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Arrow: Left 123">
            <a:extLst>
              <a:ext uri="{FF2B5EF4-FFF2-40B4-BE49-F238E27FC236}">
                <a16:creationId xmlns:a16="http://schemas.microsoft.com/office/drawing/2014/main" id="{7AB951B6-0AD1-E8A9-AC32-461FA8F9664D}"/>
              </a:ext>
            </a:extLst>
          </p:cNvPr>
          <p:cNvSpPr/>
          <p:nvPr/>
        </p:nvSpPr>
        <p:spPr>
          <a:xfrm>
            <a:off x="4370999" y="5805294"/>
            <a:ext cx="290345" cy="1545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row: Left 130">
            <a:extLst>
              <a:ext uri="{FF2B5EF4-FFF2-40B4-BE49-F238E27FC236}">
                <a16:creationId xmlns:a16="http://schemas.microsoft.com/office/drawing/2014/main" id="{AAD6500A-0E47-AEB3-E455-C6A1EC0DD737}"/>
              </a:ext>
            </a:extLst>
          </p:cNvPr>
          <p:cNvSpPr/>
          <p:nvPr/>
        </p:nvSpPr>
        <p:spPr>
          <a:xfrm>
            <a:off x="4655426" y="3264527"/>
            <a:ext cx="659197" cy="1261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Arrow: Down 132">
            <a:extLst>
              <a:ext uri="{FF2B5EF4-FFF2-40B4-BE49-F238E27FC236}">
                <a16:creationId xmlns:a16="http://schemas.microsoft.com/office/drawing/2014/main" id="{A174189E-253D-A33C-E6F0-73405CF407FF}"/>
              </a:ext>
            </a:extLst>
          </p:cNvPr>
          <p:cNvSpPr/>
          <p:nvPr/>
        </p:nvSpPr>
        <p:spPr>
          <a:xfrm>
            <a:off x="3840189" y="3686625"/>
            <a:ext cx="145832" cy="3792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Arrow: Right 135">
            <a:extLst>
              <a:ext uri="{FF2B5EF4-FFF2-40B4-BE49-F238E27FC236}">
                <a16:creationId xmlns:a16="http://schemas.microsoft.com/office/drawing/2014/main" id="{8DB9DBBE-4660-0BBB-8DF9-DBF35190CB83}"/>
              </a:ext>
            </a:extLst>
          </p:cNvPr>
          <p:cNvSpPr/>
          <p:nvPr/>
        </p:nvSpPr>
        <p:spPr>
          <a:xfrm>
            <a:off x="6878974" y="4415919"/>
            <a:ext cx="602618" cy="1261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60461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180D-3C7B-0271-2E3D-06AAB7DDF4A6}"/>
              </a:ext>
            </a:extLst>
          </p:cNvPr>
          <p:cNvSpPr>
            <a:spLocks noGrp="1"/>
          </p:cNvSpPr>
          <p:nvPr>
            <p:ph type="title"/>
          </p:nvPr>
        </p:nvSpPr>
        <p:spPr>
          <a:xfrm>
            <a:off x="0" y="0"/>
            <a:ext cx="12192000" cy="1039091"/>
          </a:xfrm>
        </p:spPr>
        <p:txBody>
          <a:bodyPr/>
          <a:lstStyle/>
          <a:p>
            <a:pPr algn="ctr"/>
            <a:r>
              <a:rPr lang="en-US" dirty="0"/>
              <a:t>Lean Manufacturing Packaging and Shipping</a:t>
            </a:r>
          </a:p>
        </p:txBody>
      </p:sp>
      <p:pic>
        <p:nvPicPr>
          <p:cNvPr id="5" name="Picture 4" descr="A diagram of tea bags&#10;&#10;Description automatically generated">
            <a:extLst>
              <a:ext uri="{FF2B5EF4-FFF2-40B4-BE49-F238E27FC236}">
                <a16:creationId xmlns:a16="http://schemas.microsoft.com/office/drawing/2014/main" id="{B813E0AF-C370-6E32-B006-7ACEABE1F8F4}"/>
              </a:ext>
            </a:extLst>
          </p:cNvPr>
          <p:cNvPicPr>
            <a:picLocks noChangeAspect="1"/>
          </p:cNvPicPr>
          <p:nvPr/>
        </p:nvPicPr>
        <p:blipFill>
          <a:blip r:embed="rId3"/>
          <a:stretch>
            <a:fillRect/>
          </a:stretch>
        </p:blipFill>
        <p:spPr>
          <a:xfrm>
            <a:off x="583000" y="1641368"/>
            <a:ext cx="7761767" cy="4469768"/>
          </a:xfrm>
          <a:prstGeom prst="rect">
            <a:avLst/>
          </a:prstGeom>
        </p:spPr>
      </p:pic>
      <p:sp>
        <p:nvSpPr>
          <p:cNvPr id="6" name="TextBox 5">
            <a:extLst>
              <a:ext uri="{FF2B5EF4-FFF2-40B4-BE49-F238E27FC236}">
                <a16:creationId xmlns:a16="http://schemas.microsoft.com/office/drawing/2014/main" id="{2CEB4BA7-B64A-AA21-A468-FAAEC18637C2}"/>
              </a:ext>
            </a:extLst>
          </p:cNvPr>
          <p:cNvSpPr txBox="1"/>
          <p:nvPr/>
        </p:nvSpPr>
        <p:spPr>
          <a:xfrm>
            <a:off x="8678487" y="1694307"/>
            <a:ext cx="3424844" cy="4247317"/>
          </a:xfrm>
          <a:prstGeom prst="rect">
            <a:avLst/>
          </a:prstGeom>
          <a:noFill/>
        </p:spPr>
        <p:txBody>
          <a:bodyPr wrap="square" rtlCol="0">
            <a:spAutoFit/>
          </a:bodyPr>
          <a:lstStyle/>
          <a:p>
            <a:r>
              <a:rPr lang="en-US" sz="1800" b="1" dirty="0"/>
              <a:t>Step to remove:</a:t>
            </a:r>
          </a:p>
          <a:p>
            <a:endParaRPr lang="en-US" sz="1800" dirty="0"/>
          </a:p>
          <a:p>
            <a:r>
              <a:rPr lang="en-US" sz="1800" b="1" dirty="0"/>
              <a:t>Step 4:</a:t>
            </a:r>
            <a:r>
              <a:rPr lang="en-US" sz="1800" dirty="0"/>
              <a:t> Second sorting is not needed because they were sorted right before they were weighed and there was a previous sorting step as well</a:t>
            </a:r>
          </a:p>
          <a:p>
            <a:endParaRPr lang="en-US" dirty="0"/>
          </a:p>
          <a:p>
            <a:r>
              <a:rPr lang="en-US" sz="1800" dirty="0"/>
              <a:t>Additional strategies:</a:t>
            </a:r>
          </a:p>
          <a:p>
            <a:pPr marL="285750" indent="-285750">
              <a:buFont typeface="Arial" panose="020B0604020202020204" pitchFamily="34" charset="0"/>
              <a:buChar char="•"/>
            </a:pPr>
            <a:r>
              <a:rPr lang="en-US" dirty="0"/>
              <a:t>Use appropriate size shipping packaging to reduce waste and minimize shipping costs (</a:t>
            </a:r>
            <a:r>
              <a:rPr lang="en-US" dirty="0" err="1"/>
              <a:t>Econocorp</a:t>
            </a:r>
            <a:r>
              <a:rPr lang="en-US" dirty="0"/>
              <a:t>, n.d.).</a:t>
            </a:r>
            <a:endParaRPr lang="en-US" sz="1800" dirty="0"/>
          </a:p>
          <a:p>
            <a:endParaRPr lang="en-US" sz="1800" dirty="0"/>
          </a:p>
          <a:p>
            <a:endParaRPr lang="en-US" dirty="0"/>
          </a:p>
        </p:txBody>
      </p:sp>
    </p:spTree>
    <p:extLst>
      <p:ext uri="{BB962C8B-B14F-4D97-AF65-F5344CB8AC3E}">
        <p14:creationId xmlns:p14="http://schemas.microsoft.com/office/powerpoint/2010/main" val="261233415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74635F87-079D-31F7-E948-CE9E6A1FF971}"/>
              </a:ext>
            </a:extLst>
          </p:cNvPr>
          <p:cNvSpPr/>
          <p:nvPr/>
        </p:nvSpPr>
        <p:spPr>
          <a:xfrm>
            <a:off x="7278092" y="2356385"/>
            <a:ext cx="1656762"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8EF83-8AF9-9A2A-C24C-5D659758DA44}"/>
              </a:ext>
            </a:extLst>
          </p:cNvPr>
          <p:cNvSpPr>
            <a:spLocks noGrp="1"/>
          </p:cNvSpPr>
          <p:nvPr>
            <p:ph type="title"/>
          </p:nvPr>
        </p:nvSpPr>
        <p:spPr>
          <a:xfrm>
            <a:off x="0" y="276087"/>
            <a:ext cx="12192000" cy="1183566"/>
          </a:xfrm>
        </p:spPr>
        <p:txBody>
          <a:bodyPr/>
          <a:lstStyle/>
          <a:p>
            <a:pPr algn="ctr"/>
            <a:r>
              <a:rPr lang="en-US" dirty="0"/>
              <a:t>Updated Workflow in Packaging and Shipping</a:t>
            </a:r>
          </a:p>
        </p:txBody>
      </p:sp>
      <p:pic>
        <p:nvPicPr>
          <p:cNvPr id="4" name="Picture 3">
            <a:extLst>
              <a:ext uri="{FF2B5EF4-FFF2-40B4-BE49-F238E27FC236}">
                <a16:creationId xmlns:a16="http://schemas.microsoft.com/office/drawing/2014/main" id="{96237F90-23B2-9BD6-E339-DA3175FBAA59}"/>
              </a:ext>
            </a:extLst>
          </p:cNvPr>
          <p:cNvPicPr>
            <a:picLocks noChangeAspect="1"/>
          </p:cNvPicPr>
          <p:nvPr/>
        </p:nvPicPr>
        <p:blipFill>
          <a:blip r:embed="rId3"/>
          <a:stretch>
            <a:fillRect/>
          </a:stretch>
        </p:blipFill>
        <p:spPr>
          <a:xfrm>
            <a:off x="693658" y="1773621"/>
            <a:ext cx="2667137" cy="3740342"/>
          </a:xfrm>
          <a:prstGeom prst="rect">
            <a:avLst/>
          </a:prstGeom>
        </p:spPr>
      </p:pic>
      <p:sp>
        <p:nvSpPr>
          <p:cNvPr id="5" name="Rectangle: Rounded Corners 4">
            <a:extLst>
              <a:ext uri="{FF2B5EF4-FFF2-40B4-BE49-F238E27FC236}">
                <a16:creationId xmlns:a16="http://schemas.microsoft.com/office/drawing/2014/main" id="{6A29A0F6-8272-ABFF-C1ED-41E8E1E2447E}"/>
              </a:ext>
            </a:extLst>
          </p:cNvPr>
          <p:cNvSpPr/>
          <p:nvPr/>
        </p:nvSpPr>
        <p:spPr>
          <a:xfrm>
            <a:off x="3567241" y="1833071"/>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0E92538-9CD8-9663-52F2-72E71A0EA05E}"/>
              </a:ext>
            </a:extLst>
          </p:cNvPr>
          <p:cNvSpPr/>
          <p:nvPr/>
        </p:nvSpPr>
        <p:spPr>
          <a:xfrm>
            <a:off x="3549758" y="2841990"/>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F39BDD8-1A85-A619-9FF6-BB564123A94C}"/>
              </a:ext>
            </a:extLst>
          </p:cNvPr>
          <p:cNvSpPr/>
          <p:nvPr/>
        </p:nvSpPr>
        <p:spPr>
          <a:xfrm>
            <a:off x="5455940" y="1833070"/>
            <a:ext cx="1656762"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D12DB6E-BD82-ABAE-1DD2-F1F423176F41}"/>
              </a:ext>
            </a:extLst>
          </p:cNvPr>
          <p:cNvSpPr/>
          <p:nvPr/>
        </p:nvSpPr>
        <p:spPr>
          <a:xfrm>
            <a:off x="3561199" y="3850909"/>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068F04D-4929-46E4-C058-3D7E2BD135F1}"/>
              </a:ext>
            </a:extLst>
          </p:cNvPr>
          <p:cNvSpPr/>
          <p:nvPr/>
        </p:nvSpPr>
        <p:spPr>
          <a:xfrm>
            <a:off x="5455939" y="2841990"/>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043FE4E-48D1-ED45-0A73-BDAA0F0268F4}"/>
              </a:ext>
            </a:extLst>
          </p:cNvPr>
          <p:cNvSpPr/>
          <p:nvPr/>
        </p:nvSpPr>
        <p:spPr>
          <a:xfrm>
            <a:off x="5455938" y="4841416"/>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513290A-0C36-5A1E-56C2-8465CF34C92F}"/>
              </a:ext>
            </a:extLst>
          </p:cNvPr>
          <p:cNvSpPr/>
          <p:nvPr/>
        </p:nvSpPr>
        <p:spPr>
          <a:xfrm>
            <a:off x="5476042" y="3856099"/>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EAF0F30-7271-2146-4010-E94CCFDE3AA3}"/>
              </a:ext>
            </a:extLst>
          </p:cNvPr>
          <p:cNvSpPr/>
          <p:nvPr/>
        </p:nvSpPr>
        <p:spPr>
          <a:xfrm>
            <a:off x="7390888" y="3850914"/>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1B87987-3C4F-FB2D-C770-2C51F7AF586D}"/>
              </a:ext>
            </a:extLst>
          </p:cNvPr>
          <p:cNvSpPr/>
          <p:nvPr/>
        </p:nvSpPr>
        <p:spPr>
          <a:xfrm>
            <a:off x="7390887" y="4825605"/>
            <a:ext cx="1564913" cy="656649"/>
          </a:xfrm>
          <a:prstGeom prst="roundRect">
            <a:avLst/>
          </a:prstGeom>
          <a:solidFill>
            <a:srgbClr val="D6A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0FA054-F956-7050-BF29-328EB214CE8F}"/>
              </a:ext>
            </a:extLst>
          </p:cNvPr>
          <p:cNvSpPr txBox="1"/>
          <p:nvPr/>
        </p:nvSpPr>
        <p:spPr>
          <a:xfrm>
            <a:off x="3618996" y="2001748"/>
            <a:ext cx="1449317" cy="261610"/>
          </a:xfrm>
          <a:prstGeom prst="rect">
            <a:avLst/>
          </a:prstGeom>
          <a:noFill/>
        </p:spPr>
        <p:txBody>
          <a:bodyPr wrap="square" rtlCol="0">
            <a:spAutoFit/>
          </a:bodyPr>
          <a:lstStyle/>
          <a:p>
            <a:r>
              <a:rPr lang="en-US" sz="1100" dirty="0"/>
              <a:t>Leaves are weighed</a:t>
            </a:r>
          </a:p>
        </p:txBody>
      </p:sp>
      <p:sp>
        <p:nvSpPr>
          <p:cNvPr id="17" name="TextBox 16">
            <a:extLst>
              <a:ext uri="{FF2B5EF4-FFF2-40B4-BE49-F238E27FC236}">
                <a16:creationId xmlns:a16="http://schemas.microsoft.com/office/drawing/2014/main" id="{25F9EC86-86AD-C993-5E34-87D6DD70770C}"/>
              </a:ext>
            </a:extLst>
          </p:cNvPr>
          <p:cNvSpPr txBox="1"/>
          <p:nvPr/>
        </p:nvSpPr>
        <p:spPr>
          <a:xfrm>
            <a:off x="5537102" y="1870260"/>
            <a:ext cx="1598964" cy="577081"/>
          </a:xfrm>
          <a:prstGeom prst="rect">
            <a:avLst/>
          </a:prstGeom>
          <a:noFill/>
        </p:spPr>
        <p:txBody>
          <a:bodyPr wrap="square" rtlCol="0">
            <a:spAutoFit/>
          </a:bodyPr>
          <a:lstStyle/>
          <a:p>
            <a:pPr algn="ctr"/>
            <a:r>
              <a:rPr lang="en-US" sz="1050" dirty="0"/>
              <a:t>Leaves are sorted; small, misshaped, or discolored tea leaves discarded</a:t>
            </a:r>
          </a:p>
        </p:txBody>
      </p:sp>
      <p:sp>
        <p:nvSpPr>
          <p:cNvPr id="21" name="TextBox 20">
            <a:extLst>
              <a:ext uri="{FF2B5EF4-FFF2-40B4-BE49-F238E27FC236}">
                <a16:creationId xmlns:a16="http://schemas.microsoft.com/office/drawing/2014/main" id="{2358A1A1-A5E3-7925-07E8-9D05B8FB2B1A}"/>
              </a:ext>
            </a:extLst>
          </p:cNvPr>
          <p:cNvSpPr txBox="1"/>
          <p:nvPr/>
        </p:nvSpPr>
        <p:spPr>
          <a:xfrm>
            <a:off x="5476042" y="2851919"/>
            <a:ext cx="1449317" cy="577081"/>
          </a:xfrm>
          <a:prstGeom prst="rect">
            <a:avLst/>
          </a:prstGeom>
          <a:noFill/>
        </p:spPr>
        <p:txBody>
          <a:bodyPr wrap="square" rtlCol="0">
            <a:spAutoFit/>
          </a:bodyPr>
          <a:lstStyle/>
          <a:p>
            <a:pPr algn="ctr"/>
            <a:r>
              <a:rPr lang="en-US" sz="1050" dirty="0"/>
              <a:t>Leaves are put into paper tea bags and sealed</a:t>
            </a:r>
          </a:p>
        </p:txBody>
      </p:sp>
      <p:sp>
        <p:nvSpPr>
          <p:cNvPr id="22" name="TextBox 21">
            <a:extLst>
              <a:ext uri="{FF2B5EF4-FFF2-40B4-BE49-F238E27FC236}">
                <a16:creationId xmlns:a16="http://schemas.microsoft.com/office/drawing/2014/main" id="{77F5D868-074E-3881-046F-D97D5759343F}"/>
              </a:ext>
            </a:extLst>
          </p:cNvPr>
          <p:cNvSpPr txBox="1"/>
          <p:nvPr/>
        </p:nvSpPr>
        <p:spPr>
          <a:xfrm>
            <a:off x="3594395" y="2942785"/>
            <a:ext cx="1449317" cy="415498"/>
          </a:xfrm>
          <a:prstGeom prst="rect">
            <a:avLst/>
          </a:prstGeom>
          <a:noFill/>
        </p:spPr>
        <p:txBody>
          <a:bodyPr wrap="square" rtlCol="0">
            <a:spAutoFit/>
          </a:bodyPr>
          <a:lstStyle/>
          <a:p>
            <a:pPr algn="ctr"/>
            <a:r>
              <a:rPr lang="en-US" sz="1050" dirty="0"/>
              <a:t>Tea bags are wrapped in paper packets</a:t>
            </a:r>
          </a:p>
        </p:txBody>
      </p:sp>
      <p:sp>
        <p:nvSpPr>
          <p:cNvPr id="24" name="TextBox 23">
            <a:extLst>
              <a:ext uri="{FF2B5EF4-FFF2-40B4-BE49-F238E27FC236}">
                <a16:creationId xmlns:a16="http://schemas.microsoft.com/office/drawing/2014/main" id="{D92A820B-C21A-7927-4D5E-F4AC028BAC7E}"/>
              </a:ext>
            </a:extLst>
          </p:cNvPr>
          <p:cNvSpPr txBox="1"/>
          <p:nvPr/>
        </p:nvSpPr>
        <p:spPr>
          <a:xfrm>
            <a:off x="3648858" y="4016906"/>
            <a:ext cx="1449317" cy="253916"/>
          </a:xfrm>
          <a:prstGeom prst="rect">
            <a:avLst/>
          </a:prstGeom>
          <a:noFill/>
        </p:spPr>
        <p:txBody>
          <a:bodyPr wrap="square" rtlCol="0">
            <a:spAutoFit/>
          </a:bodyPr>
          <a:lstStyle/>
          <a:p>
            <a:r>
              <a:rPr lang="en-US" sz="1050" dirty="0"/>
              <a:t>Tea bags are sealed</a:t>
            </a:r>
          </a:p>
        </p:txBody>
      </p:sp>
      <p:sp>
        <p:nvSpPr>
          <p:cNvPr id="25" name="TextBox 24">
            <a:extLst>
              <a:ext uri="{FF2B5EF4-FFF2-40B4-BE49-F238E27FC236}">
                <a16:creationId xmlns:a16="http://schemas.microsoft.com/office/drawing/2014/main" id="{F59E56B0-F560-CF26-B78B-BBD2AE424176}"/>
              </a:ext>
            </a:extLst>
          </p:cNvPr>
          <p:cNvSpPr txBox="1"/>
          <p:nvPr/>
        </p:nvSpPr>
        <p:spPr>
          <a:xfrm>
            <a:off x="5490747" y="3872056"/>
            <a:ext cx="1449317" cy="577081"/>
          </a:xfrm>
          <a:prstGeom prst="rect">
            <a:avLst/>
          </a:prstGeom>
          <a:noFill/>
        </p:spPr>
        <p:txBody>
          <a:bodyPr wrap="square" rtlCol="0">
            <a:spAutoFit/>
          </a:bodyPr>
          <a:lstStyle/>
          <a:p>
            <a:pPr algn="ctr"/>
            <a:r>
              <a:rPr lang="en-US" sz="1050" dirty="0"/>
              <a:t>Wrapped tea bags are sorted into cardboard packs of 20</a:t>
            </a:r>
          </a:p>
        </p:txBody>
      </p:sp>
      <p:sp>
        <p:nvSpPr>
          <p:cNvPr id="26" name="TextBox 25">
            <a:extLst>
              <a:ext uri="{FF2B5EF4-FFF2-40B4-BE49-F238E27FC236}">
                <a16:creationId xmlns:a16="http://schemas.microsoft.com/office/drawing/2014/main" id="{847D5F0C-4A0F-61DD-4DEF-D71115CA8714}"/>
              </a:ext>
            </a:extLst>
          </p:cNvPr>
          <p:cNvSpPr txBox="1"/>
          <p:nvPr/>
        </p:nvSpPr>
        <p:spPr>
          <a:xfrm>
            <a:off x="7427739" y="3911683"/>
            <a:ext cx="1449317" cy="577081"/>
          </a:xfrm>
          <a:prstGeom prst="rect">
            <a:avLst/>
          </a:prstGeom>
          <a:noFill/>
        </p:spPr>
        <p:txBody>
          <a:bodyPr wrap="square" rtlCol="0">
            <a:spAutoFit/>
          </a:bodyPr>
          <a:lstStyle/>
          <a:p>
            <a:pPr algn="ctr"/>
            <a:r>
              <a:rPr lang="en-US" sz="1050" dirty="0"/>
              <a:t>Cardboard packs are sealed and wrapped in plastic</a:t>
            </a:r>
          </a:p>
        </p:txBody>
      </p:sp>
      <p:sp>
        <p:nvSpPr>
          <p:cNvPr id="27" name="TextBox 26">
            <a:extLst>
              <a:ext uri="{FF2B5EF4-FFF2-40B4-BE49-F238E27FC236}">
                <a16:creationId xmlns:a16="http://schemas.microsoft.com/office/drawing/2014/main" id="{6A851C6F-D9EB-6E9B-8F3B-83D4B2166976}"/>
              </a:ext>
            </a:extLst>
          </p:cNvPr>
          <p:cNvSpPr txBox="1"/>
          <p:nvPr/>
        </p:nvSpPr>
        <p:spPr>
          <a:xfrm>
            <a:off x="7427739" y="4945810"/>
            <a:ext cx="1449317" cy="415498"/>
          </a:xfrm>
          <a:prstGeom prst="rect">
            <a:avLst/>
          </a:prstGeom>
          <a:noFill/>
        </p:spPr>
        <p:txBody>
          <a:bodyPr wrap="square" rtlCol="0">
            <a:spAutoFit/>
          </a:bodyPr>
          <a:lstStyle/>
          <a:p>
            <a:pPr algn="ctr"/>
            <a:r>
              <a:rPr lang="en-US" sz="1050" dirty="0"/>
              <a:t>Boxes are sorted into shipping boxes</a:t>
            </a:r>
          </a:p>
        </p:txBody>
      </p:sp>
      <p:sp>
        <p:nvSpPr>
          <p:cNvPr id="28" name="TextBox 27">
            <a:extLst>
              <a:ext uri="{FF2B5EF4-FFF2-40B4-BE49-F238E27FC236}">
                <a16:creationId xmlns:a16="http://schemas.microsoft.com/office/drawing/2014/main" id="{7C4D2C08-CD99-814A-5D80-535E728FBDC7}"/>
              </a:ext>
            </a:extLst>
          </p:cNvPr>
          <p:cNvSpPr txBox="1"/>
          <p:nvPr/>
        </p:nvSpPr>
        <p:spPr>
          <a:xfrm>
            <a:off x="5513735" y="4865019"/>
            <a:ext cx="1449317" cy="577081"/>
          </a:xfrm>
          <a:prstGeom prst="rect">
            <a:avLst/>
          </a:prstGeom>
          <a:noFill/>
        </p:spPr>
        <p:txBody>
          <a:bodyPr wrap="square" rtlCol="0">
            <a:spAutoFit/>
          </a:bodyPr>
          <a:lstStyle/>
          <a:p>
            <a:pPr algn="ctr"/>
            <a:r>
              <a:rPr lang="en-US" sz="1050" dirty="0"/>
              <a:t>Shipping boxes are wrapped and sealed, ready to be shipped</a:t>
            </a:r>
          </a:p>
        </p:txBody>
      </p:sp>
      <p:sp>
        <p:nvSpPr>
          <p:cNvPr id="31" name="Arrow: Right 30">
            <a:extLst>
              <a:ext uri="{FF2B5EF4-FFF2-40B4-BE49-F238E27FC236}">
                <a16:creationId xmlns:a16="http://schemas.microsoft.com/office/drawing/2014/main" id="{C1B774BA-6B18-593A-349D-F827BA722031}"/>
              </a:ext>
            </a:extLst>
          </p:cNvPr>
          <p:cNvSpPr/>
          <p:nvPr/>
        </p:nvSpPr>
        <p:spPr>
          <a:xfrm>
            <a:off x="5068313" y="2009442"/>
            <a:ext cx="399443" cy="2059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38ED2C31-925F-7C37-4C16-9AACB9A963D2}"/>
              </a:ext>
            </a:extLst>
          </p:cNvPr>
          <p:cNvSpPr/>
          <p:nvPr/>
        </p:nvSpPr>
        <p:spPr>
          <a:xfrm>
            <a:off x="5083951" y="4076241"/>
            <a:ext cx="399443" cy="2059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C2FBD555-87B6-43F4-9748-9655F149751D}"/>
              </a:ext>
            </a:extLst>
          </p:cNvPr>
          <p:cNvSpPr/>
          <p:nvPr/>
        </p:nvSpPr>
        <p:spPr>
          <a:xfrm>
            <a:off x="7016200" y="4076241"/>
            <a:ext cx="399443" cy="2059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Left 36">
            <a:extLst>
              <a:ext uri="{FF2B5EF4-FFF2-40B4-BE49-F238E27FC236}">
                <a16:creationId xmlns:a16="http://schemas.microsoft.com/office/drawing/2014/main" id="{2932A554-302D-4FF3-66CB-92D5B5B85F33}"/>
              </a:ext>
            </a:extLst>
          </p:cNvPr>
          <p:cNvSpPr/>
          <p:nvPr/>
        </p:nvSpPr>
        <p:spPr>
          <a:xfrm>
            <a:off x="5096973" y="3055800"/>
            <a:ext cx="379068" cy="20598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EE0368F5-9560-064E-8F88-1FF4F723C64D}"/>
              </a:ext>
            </a:extLst>
          </p:cNvPr>
          <p:cNvSpPr/>
          <p:nvPr/>
        </p:nvSpPr>
        <p:spPr>
          <a:xfrm>
            <a:off x="4113793" y="3496460"/>
            <a:ext cx="196382" cy="3673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970AC011-1BD7-3144-D513-7BECBD4B02DD}"/>
              </a:ext>
            </a:extLst>
          </p:cNvPr>
          <p:cNvSpPr/>
          <p:nvPr/>
        </p:nvSpPr>
        <p:spPr>
          <a:xfrm>
            <a:off x="8139307" y="4498265"/>
            <a:ext cx="196382" cy="3673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5E50E804-72D4-8920-C952-6A5E76C0BCFA}"/>
              </a:ext>
            </a:extLst>
          </p:cNvPr>
          <p:cNvSpPr/>
          <p:nvPr/>
        </p:nvSpPr>
        <p:spPr>
          <a:xfrm>
            <a:off x="6994387" y="5066748"/>
            <a:ext cx="379068" cy="20598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EFEAEFC-D82C-C0E1-EAC5-68FC016A240E}"/>
              </a:ext>
            </a:extLst>
          </p:cNvPr>
          <p:cNvSpPr txBox="1"/>
          <p:nvPr/>
        </p:nvSpPr>
        <p:spPr>
          <a:xfrm>
            <a:off x="7278092" y="2396170"/>
            <a:ext cx="1598964" cy="253916"/>
          </a:xfrm>
          <a:prstGeom prst="rect">
            <a:avLst/>
          </a:prstGeom>
          <a:noFill/>
        </p:spPr>
        <p:txBody>
          <a:bodyPr wrap="square" rtlCol="0">
            <a:spAutoFit/>
          </a:bodyPr>
          <a:lstStyle/>
          <a:p>
            <a:pPr algn="ctr"/>
            <a:r>
              <a:rPr lang="en-US" sz="1050" dirty="0"/>
              <a:t>Leaves are weighed</a:t>
            </a:r>
          </a:p>
        </p:txBody>
      </p:sp>
      <p:sp>
        <p:nvSpPr>
          <p:cNvPr id="43" name="Arrow: Curved Down 42">
            <a:extLst>
              <a:ext uri="{FF2B5EF4-FFF2-40B4-BE49-F238E27FC236}">
                <a16:creationId xmlns:a16="http://schemas.microsoft.com/office/drawing/2014/main" id="{201585C0-C629-0910-490D-90B5F243BB9E}"/>
              </a:ext>
            </a:extLst>
          </p:cNvPr>
          <p:cNvSpPr/>
          <p:nvPr/>
        </p:nvSpPr>
        <p:spPr>
          <a:xfrm>
            <a:off x="7112702" y="2009442"/>
            <a:ext cx="645260" cy="34435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urved Left 43">
            <a:extLst>
              <a:ext uri="{FF2B5EF4-FFF2-40B4-BE49-F238E27FC236}">
                <a16:creationId xmlns:a16="http://schemas.microsoft.com/office/drawing/2014/main" id="{8B61DEE0-F8FB-3F19-7229-C2EB499B2246}"/>
              </a:ext>
            </a:extLst>
          </p:cNvPr>
          <p:cNvSpPr/>
          <p:nvPr/>
        </p:nvSpPr>
        <p:spPr>
          <a:xfrm rot="2773886">
            <a:off x="7172668" y="2980687"/>
            <a:ext cx="229413" cy="591686"/>
          </a:xfrm>
          <a:prstGeom prst="curvedLeftArrow">
            <a:avLst>
              <a:gd name="adj1" fmla="val 25000"/>
              <a:gd name="adj2" fmla="val 50088"/>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357014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435E-AD5B-DF8E-856D-9A1107288FC7}"/>
              </a:ext>
            </a:extLst>
          </p:cNvPr>
          <p:cNvSpPr>
            <a:spLocks noGrp="1"/>
          </p:cNvSpPr>
          <p:nvPr>
            <p:ph type="title"/>
          </p:nvPr>
        </p:nvSpPr>
        <p:spPr>
          <a:xfrm>
            <a:off x="0" y="276087"/>
            <a:ext cx="12192000" cy="1183566"/>
          </a:xfrm>
        </p:spPr>
        <p:txBody>
          <a:bodyPr/>
          <a:lstStyle/>
          <a:p>
            <a:pPr algn="ctr"/>
            <a:r>
              <a:rPr lang="en-US" dirty="0"/>
              <a:t>Benefits and Drawbacks of Changes in Workflow</a:t>
            </a:r>
          </a:p>
        </p:txBody>
      </p:sp>
      <p:sp>
        <p:nvSpPr>
          <p:cNvPr id="3" name="TextBox 2">
            <a:extLst>
              <a:ext uri="{FF2B5EF4-FFF2-40B4-BE49-F238E27FC236}">
                <a16:creationId xmlns:a16="http://schemas.microsoft.com/office/drawing/2014/main" id="{57C254A8-4DDF-D588-6943-683EFEA47E09}"/>
              </a:ext>
            </a:extLst>
          </p:cNvPr>
          <p:cNvSpPr txBox="1"/>
          <p:nvPr/>
        </p:nvSpPr>
        <p:spPr>
          <a:xfrm>
            <a:off x="0" y="1566961"/>
            <a:ext cx="12192000" cy="766202"/>
          </a:xfrm>
          <a:prstGeom prst="rect">
            <a:avLst/>
          </a:prstGeom>
          <a:noFill/>
        </p:spPr>
        <p:txBody>
          <a:bodyPr rot="0" spcFirstLastPara="0" vertOverflow="overflow" horzOverflow="overflow" vert="horz" wrap="square" lIns="210152" tIns="105076" rIns="210152" bIns="105076" numCol="1" spcCol="0" rtlCol="0" fromWordArt="0" anchor="t" anchorCtr="0" forceAA="0" compatLnSpc="1">
            <a:prstTxWarp prst="textNoShape">
              <a:avLst/>
            </a:prstTxWarp>
            <a:spAutoFit/>
          </a:bodyPr>
          <a:lstStyle/>
          <a:p>
            <a:pPr algn="ctr"/>
            <a:r>
              <a:rPr lang="en-US" dirty="0">
                <a:ea typeface="+mn-lt"/>
                <a:cs typeface="+mn-lt"/>
              </a:rPr>
              <a:t>Balancing these benefits with the need to maintain high product quality is essential to ensure that efficiency gains do not come at the expense of customer satisfaction and brand reputation.</a:t>
            </a:r>
            <a:endParaRPr lang="en-US" dirty="0"/>
          </a:p>
        </p:txBody>
      </p:sp>
      <p:sp>
        <p:nvSpPr>
          <p:cNvPr id="4" name="TextBox 3">
            <a:extLst>
              <a:ext uri="{FF2B5EF4-FFF2-40B4-BE49-F238E27FC236}">
                <a16:creationId xmlns:a16="http://schemas.microsoft.com/office/drawing/2014/main" id="{F78D3CFA-607A-F9FA-FC12-2D78689E11CB}"/>
              </a:ext>
            </a:extLst>
          </p:cNvPr>
          <p:cNvSpPr txBox="1"/>
          <p:nvPr/>
        </p:nvSpPr>
        <p:spPr>
          <a:xfrm>
            <a:off x="349339" y="2185732"/>
            <a:ext cx="6022633" cy="4521076"/>
          </a:xfrm>
          <a:prstGeom prst="rect">
            <a:avLst/>
          </a:prstGeom>
          <a:noFill/>
        </p:spPr>
        <p:txBody>
          <a:bodyPr rot="0" spcFirstLastPara="0" vertOverflow="overflow" horzOverflow="overflow" vert="horz" wrap="square" lIns="210152" tIns="105076" rIns="210152" bIns="105076" numCol="1" spcCol="0" rtlCol="0" fromWordArt="0" anchor="t" anchorCtr="0" forceAA="0" compatLnSpc="1">
            <a:prstTxWarp prst="textNoShape">
              <a:avLst/>
            </a:prstTxWarp>
            <a:spAutoFit/>
          </a:bodyPr>
          <a:lstStyle/>
          <a:p>
            <a:pPr algn="ctr"/>
            <a:r>
              <a:rPr lang="en-US" sz="2400" b="1" dirty="0">
                <a:solidFill>
                  <a:srgbClr val="00B050"/>
                </a:solidFill>
              </a:rPr>
              <a:t>Benefits</a:t>
            </a:r>
            <a:endParaRPr lang="en-US" sz="1600" dirty="0" err="1"/>
          </a:p>
          <a:p>
            <a:endParaRPr lang="en-US" sz="1600" dirty="0"/>
          </a:p>
          <a:p>
            <a:r>
              <a:rPr lang="en-US" sz="1600" b="1" dirty="0"/>
              <a:t>Implications of combining process at the Farm</a:t>
            </a:r>
          </a:p>
          <a:p>
            <a:pPr marL="285750" indent="-285750">
              <a:buFont typeface="Arial" panose="020B0604020202020204" pitchFamily="34" charset="0"/>
              <a:buChar char="•"/>
            </a:pPr>
            <a:r>
              <a:rPr lang="en-US" sz="1600" dirty="0"/>
              <a:t>Better control and monitoring of production</a:t>
            </a:r>
          </a:p>
          <a:p>
            <a:pPr marL="285750" indent="-285750">
              <a:buFont typeface="Arial" panose="020B0604020202020204" pitchFamily="34" charset="0"/>
              <a:buChar char="•"/>
            </a:pPr>
            <a:r>
              <a:rPr lang="en-US" sz="1600" dirty="0"/>
              <a:t>No additional cost as scales should already be onsite</a:t>
            </a:r>
          </a:p>
          <a:p>
            <a:pPr marL="285750" indent="-285750">
              <a:buFont typeface="Arial" panose="020B0604020202020204" pitchFamily="34" charset="0"/>
              <a:buChar char="•"/>
            </a:pPr>
            <a:endParaRPr lang="en-US" sz="1600" dirty="0"/>
          </a:p>
          <a:p>
            <a:r>
              <a:rPr lang="en-US" sz="1600" b="1" dirty="0"/>
              <a:t>Implications of removing extra weighing steps in Processing</a:t>
            </a:r>
            <a:endParaRPr lang="en-US" sz="1600" dirty="0"/>
          </a:p>
          <a:p>
            <a:pPr marL="285750" indent="-285750">
              <a:buFont typeface="Arial" panose="020B0604020202020204" pitchFamily="34" charset="0"/>
              <a:buChar char="•"/>
            </a:pPr>
            <a:r>
              <a:rPr lang="en-US" sz="1600" dirty="0"/>
              <a:t>Increased efficiency and cost-savings</a:t>
            </a:r>
          </a:p>
          <a:p>
            <a:pPr marL="285750" indent="-285750">
              <a:buFont typeface="Arial" panose="020B0604020202020204" pitchFamily="34" charset="0"/>
              <a:buChar char="•"/>
            </a:pPr>
            <a:r>
              <a:rPr lang="en-US" sz="1600" dirty="0"/>
              <a:t>Simplified workflow</a:t>
            </a:r>
          </a:p>
          <a:p>
            <a:pPr marL="285750" indent="-285750">
              <a:buFont typeface="Arial" panose="020B0604020202020204" pitchFamily="34" charset="0"/>
              <a:buChar char="•"/>
            </a:pPr>
            <a:r>
              <a:rPr lang="en-US" sz="1600" dirty="0"/>
              <a:t>Reduced bottlenecks</a:t>
            </a:r>
          </a:p>
          <a:p>
            <a:pPr marL="285750" indent="-285750">
              <a:buFont typeface="Arial" panose="020B0604020202020204" pitchFamily="34" charset="0"/>
              <a:buChar char="•"/>
            </a:pPr>
            <a:r>
              <a:rPr lang="en-US" sz="1600" dirty="0"/>
              <a:t>Improved focus</a:t>
            </a:r>
          </a:p>
          <a:p>
            <a:pPr marL="656594" indent="-656594">
              <a:buFont typeface="Arial"/>
              <a:buChar char="•"/>
            </a:pPr>
            <a:endParaRPr lang="en-US" sz="1600" dirty="0"/>
          </a:p>
          <a:p>
            <a:r>
              <a:rPr lang="en-US" sz="1600" b="1" dirty="0"/>
              <a:t>Implications of removing extra sorting</a:t>
            </a:r>
          </a:p>
          <a:p>
            <a:pPr marL="285750" indent="-285750">
              <a:buFont typeface="Arial" panose="020B0604020202020204" pitchFamily="34" charset="0"/>
              <a:buChar char="•"/>
            </a:pPr>
            <a:r>
              <a:rPr lang="en-US" sz="1600" dirty="0"/>
              <a:t>Increased efficiency and cost-savings</a:t>
            </a:r>
          </a:p>
          <a:p>
            <a:pPr marL="285750" indent="-285750">
              <a:buFont typeface="Arial" panose="020B0604020202020204" pitchFamily="34" charset="0"/>
              <a:buChar char="•"/>
            </a:pPr>
            <a:r>
              <a:rPr lang="en-US" sz="1600" dirty="0"/>
              <a:t>Simplified operations</a:t>
            </a:r>
          </a:p>
          <a:p>
            <a:pPr marL="285750" indent="-285750">
              <a:buFont typeface="Arial" panose="020B0604020202020204" pitchFamily="34" charset="0"/>
              <a:buChar char="•"/>
            </a:pPr>
            <a:r>
              <a:rPr lang="en-US" sz="1600" dirty="0"/>
              <a:t>Reduced waste</a:t>
            </a:r>
          </a:p>
          <a:p>
            <a:pPr marL="285750" indent="-285750">
              <a:buFont typeface="Arial" panose="020B0604020202020204" pitchFamily="34" charset="0"/>
              <a:buChar char="•"/>
            </a:pPr>
            <a:r>
              <a:rPr lang="en-US" sz="1600" dirty="0"/>
              <a:t>Improved flexibility to adapt to change</a:t>
            </a:r>
          </a:p>
        </p:txBody>
      </p:sp>
      <p:sp>
        <p:nvSpPr>
          <p:cNvPr id="5" name="TextBox 4">
            <a:extLst>
              <a:ext uri="{FF2B5EF4-FFF2-40B4-BE49-F238E27FC236}">
                <a16:creationId xmlns:a16="http://schemas.microsoft.com/office/drawing/2014/main" id="{6533F1F7-C525-366C-B808-AE25F7BEB243}"/>
              </a:ext>
            </a:extLst>
          </p:cNvPr>
          <p:cNvSpPr txBox="1"/>
          <p:nvPr/>
        </p:nvSpPr>
        <p:spPr>
          <a:xfrm>
            <a:off x="6096000" y="2333163"/>
            <a:ext cx="5344999" cy="4757616"/>
          </a:xfrm>
          <a:prstGeom prst="rect">
            <a:avLst/>
          </a:prstGeom>
          <a:noFill/>
        </p:spPr>
        <p:txBody>
          <a:bodyPr rot="0" spcFirstLastPara="0" vertOverflow="overflow" horzOverflow="overflow" vert="horz" wrap="square" lIns="210152" tIns="105076" rIns="210152" bIns="105076" numCol="1" spcCol="0" rtlCol="0" fromWordArt="0" anchor="t" anchorCtr="0" forceAA="0" compatLnSpc="1">
            <a:prstTxWarp prst="textNoShape">
              <a:avLst/>
            </a:prstTxWarp>
            <a:spAutoFit/>
          </a:bodyPr>
          <a:lstStyle/>
          <a:p>
            <a:pPr algn="ctr"/>
            <a:r>
              <a:rPr lang="en-US" sz="2400" b="1" dirty="0">
                <a:solidFill>
                  <a:srgbClr val="FF0000"/>
                </a:solidFill>
              </a:rPr>
              <a:t>Drawbacks</a:t>
            </a:r>
          </a:p>
          <a:p>
            <a:endParaRPr lang="en-US" dirty="0"/>
          </a:p>
          <a:p>
            <a:r>
              <a:rPr lang="en-US" sz="1600" b="1" dirty="0"/>
              <a:t>Implications of combining processing at the Farm</a:t>
            </a:r>
            <a:endParaRPr lang="en-US" sz="1600" dirty="0"/>
          </a:p>
          <a:p>
            <a:pPr marL="285750" indent="-285750">
              <a:buFont typeface="Arial" panose="020B0604020202020204" pitchFamily="34" charset="0"/>
              <a:buChar char="•"/>
            </a:pPr>
            <a:r>
              <a:rPr lang="en-US" sz="1600" dirty="0"/>
              <a:t>Initial resistance to change from employees</a:t>
            </a:r>
          </a:p>
          <a:p>
            <a:endParaRPr lang="en-US" b="1" dirty="0"/>
          </a:p>
          <a:p>
            <a:r>
              <a:rPr lang="en-US" sz="1600" b="1" dirty="0"/>
              <a:t>Implications of removing extra weighing steps</a:t>
            </a:r>
          </a:p>
          <a:p>
            <a:pPr marL="285750" indent="-285750">
              <a:buFont typeface="Arial" panose="020B0604020202020204" pitchFamily="34" charset="0"/>
              <a:buChar char="•"/>
            </a:pPr>
            <a:r>
              <a:rPr lang="en-US" sz="1600" dirty="0"/>
              <a:t>Quality control risks</a:t>
            </a:r>
          </a:p>
          <a:p>
            <a:pPr marL="285750" indent="-285750">
              <a:buFont typeface="Arial" panose="020B0604020202020204" pitchFamily="34" charset="0"/>
              <a:buChar char="•"/>
            </a:pPr>
            <a:r>
              <a:rPr lang="en-US" sz="1600" dirty="0"/>
              <a:t>Regulatory compliance</a:t>
            </a:r>
          </a:p>
          <a:p>
            <a:pPr marL="285750" indent="-285750">
              <a:buFont typeface="Arial" panose="020B0604020202020204" pitchFamily="34" charset="0"/>
              <a:buChar char="•"/>
            </a:pPr>
            <a:r>
              <a:rPr lang="en-US" sz="1600" dirty="0"/>
              <a:t>Inaccurate data about yields</a:t>
            </a:r>
          </a:p>
          <a:p>
            <a:pPr marL="285750" indent="-285750">
              <a:buFont typeface="Arial" panose="020B0604020202020204" pitchFamily="34" charset="0"/>
              <a:buChar char="•"/>
            </a:pPr>
            <a:r>
              <a:rPr lang="en-US" sz="1600" dirty="0"/>
              <a:t>Potential for over or underfill</a:t>
            </a:r>
          </a:p>
          <a:p>
            <a:pPr marL="656594" indent="-656594">
              <a:buFont typeface="Arial"/>
              <a:buChar char="•"/>
            </a:pPr>
            <a:endParaRPr lang="en-US" dirty="0"/>
          </a:p>
          <a:p>
            <a:pPr indent="-285750">
              <a:buFont typeface="Arial" panose="020B0604020202020204" pitchFamily="34" charset="0"/>
              <a:buChar char="•"/>
            </a:pPr>
            <a:r>
              <a:rPr lang="en-US" sz="1600" b="1" dirty="0"/>
              <a:t>Implications or removing extra sorting</a:t>
            </a:r>
          </a:p>
          <a:p>
            <a:pPr marL="285750" indent="-285750">
              <a:buFont typeface="Arial" panose="020B0604020202020204" pitchFamily="34" charset="0"/>
              <a:buChar char="•"/>
            </a:pPr>
            <a:r>
              <a:rPr lang="en-US" sz="1600" dirty="0"/>
              <a:t>Quality Control Issues</a:t>
            </a:r>
          </a:p>
          <a:p>
            <a:pPr marL="285750" indent="-285750">
              <a:buFont typeface="Arial" panose="020B0604020202020204" pitchFamily="34" charset="0"/>
              <a:buChar char="•"/>
            </a:pPr>
            <a:r>
              <a:rPr lang="en-US" sz="1600" dirty="0"/>
              <a:t>Increased Customer Complaints</a:t>
            </a:r>
          </a:p>
          <a:p>
            <a:pPr marL="285750" indent="-285750">
              <a:buFont typeface="Arial" panose="020B0604020202020204" pitchFamily="34" charset="0"/>
              <a:buChar char="•"/>
            </a:pPr>
            <a:r>
              <a:rPr lang="en-US" sz="1600" dirty="0"/>
              <a:t>Employee layoffs</a:t>
            </a:r>
          </a:p>
          <a:p>
            <a:endParaRPr lang="en-US" sz="4137" dirty="0"/>
          </a:p>
        </p:txBody>
      </p:sp>
    </p:spTree>
    <p:extLst>
      <p:ext uri="{BB962C8B-B14F-4D97-AF65-F5344CB8AC3E}">
        <p14:creationId xmlns:p14="http://schemas.microsoft.com/office/powerpoint/2010/main" val="12857106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55DB5C-561C-2F63-0D60-B6DB863EC3A2}"/>
              </a:ext>
            </a:extLst>
          </p:cNvPr>
          <p:cNvGrpSpPr/>
          <p:nvPr/>
        </p:nvGrpSpPr>
        <p:grpSpPr>
          <a:xfrm>
            <a:off x="764772" y="2447202"/>
            <a:ext cx="3084022" cy="4392793"/>
            <a:chOff x="764772" y="2447202"/>
            <a:chExt cx="3084022" cy="4392793"/>
          </a:xfrm>
        </p:grpSpPr>
        <p:sp>
          <p:nvSpPr>
            <p:cNvPr id="3" name="Rectangle: Rounded Corners 2">
              <a:extLst>
                <a:ext uri="{FF2B5EF4-FFF2-40B4-BE49-F238E27FC236}">
                  <a16:creationId xmlns:a16="http://schemas.microsoft.com/office/drawing/2014/main" id="{E5CEB855-1755-F148-8CCD-24EB31496871}"/>
                </a:ext>
              </a:extLst>
            </p:cNvPr>
            <p:cNvSpPr/>
            <p:nvPr/>
          </p:nvSpPr>
          <p:spPr>
            <a:xfrm>
              <a:off x="764772" y="2447202"/>
              <a:ext cx="3084022" cy="40150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66DB42-2FBF-DAA2-811C-8C11081FF224}"/>
                </a:ext>
              </a:extLst>
            </p:cNvPr>
            <p:cNvSpPr txBox="1"/>
            <p:nvPr/>
          </p:nvSpPr>
          <p:spPr>
            <a:xfrm>
              <a:off x="1105593" y="2685011"/>
              <a:ext cx="2319251" cy="4154984"/>
            </a:xfrm>
            <a:prstGeom prst="rect">
              <a:avLst/>
            </a:prstGeom>
            <a:noFill/>
          </p:spPr>
          <p:txBody>
            <a:bodyPr wrap="square" rtlCol="0">
              <a:spAutoFit/>
            </a:bodyPr>
            <a:lstStyle/>
            <a:p>
              <a:pPr algn="ctr"/>
              <a:r>
                <a:rPr lang="en-US" sz="2800" b="1" dirty="0"/>
                <a:t>People</a:t>
              </a:r>
            </a:p>
            <a:p>
              <a:pPr marL="656594" indent="-656594">
                <a:buFont typeface="Arial"/>
                <a:buChar char="•"/>
              </a:pPr>
              <a:endParaRPr lang="en-US" sz="1800" dirty="0"/>
            </a:p>
            <a:p>
              <a:pPr algn="ctr"/>
              <a:r>
                <a:rPr lang="en-US" sz="2000" dirty="0"/>
                <a:t>Increased efficiency</a:t>
              </a:r>
            </a:p>
            <a:p>
              <a:pPr algn="ctr"/>
              <a:endParaRPr lang="en-US" sz="2000" dirty="0"/>
            </a:p>
            <a:p>
              <a:pPr algn="ctr"/>
              <a:r>
                <a:rPr lang="en-US" sz="2000" dirty="0"/>
                <a:t>Improved focus</a:t>
              </a:r>
            </a:p>
            <a:p>
              <a:pPr algn="ctr"/>
              <a:endParaRPr lang="en-US" sz="2000" dirty="0"/>
            </a:p>
            <a:p>
              <a:pPr algn="ctr"/>
              <a:r>
                <a:rPr lang="en-US" sz="2000" dirty="0"/>
                <a:t>Reduced task complexity</a:t>
              </a:r>
            </a:p>
            <a:p>
              <a:pPr algn="ctr"/>
              <a:endParaRPr lang="en-US" sz="2000" dirty="0"/>
            </a:p>
            <a:p>
              <a:pPr algn="ctr"/>
              <a:r>
                <a:rPr lang="en-US" sz="2000" dirty="0"/>
                <a:t>Higher productivity</a:t>
              </a:r>
            </a:p>
            <a:p>
              <a:pPr algn="ctr"/>
              <a:endParaRPr lang="en-US" sz="2000" dirty="0"/>
            </a:p>
            <a:p>
              <a:pPr algn="ctr"/>
              <a:r>
                <a:rPr lang="en-US" sz="2000" dirty="0"/>
                <a:t>Job </a:t>
              </a:r>
              <a:r>
                <a:rPr lang="en-US" sz="2000" dirty="0" err="1"/>
                <a:t>statisfaction</a:t>
              </a:r>
              <a:endParaRPr lang="en-US" sz="2000" dirty="0"/>
            </a:p>
            <a:p>
              <a:endParaRPr lang="en-US" dirty="0"/>
            </a:p>
          </p:txBody>
        </p:sp>
      </p:grpSp>
      <p:sp>
        <p:nvSpPr>
          <p:cNvPr id="2" name="Title 1">
            <a:extLst>
              <a:ext uri="{FF2B5EF4-FFF2-40B4-BE49-F238E27FC236}">
                <a16:creationId xmlns:a16="http://schemas.microsoft.com/office/drawing/2014/main" id="{3F821FCC-1BD0-4462-1EC3-56D1BE24A73B}"/>
              </a:ext>
            </a:extLst>
          </p:cNvPr>
          <p:cNvSpPr>
            <a:spLocks noGrp="1"/>
          </p:cNvSpPr>
          <p:nvPr>
            <p:ph type="title"/>
          </p:nvPr>
        </p:nvSpPr>
        <p:spPr>
          <a:xfrm>
            <a:off x="0" y="0"/>
            <a:ext cx="12192000" cy="1064029"/>
          </a:xfrm>
        </p:spPr>
        <p:txBody>
          <a:bodyPr/>
          <a:lstStyle/>
          <a:p>
            <a:pPr algn="ctr"/>
            <a:r>
              <a:rPr lang="fr-FR" dirty="0"/>
              <a:t>Process Changes - </a:t>
            </a:r>
            <a:r>
              <a:rPr lang="fr-FR" dirty="0" err="1"/>
              <a:t>Alignment</a:t>
            </a:r>
            <a:r>
              <a:rPr lang="fr-FR" dirty="0"/>
              <a:t> </a:t>
            </a:r>
            <a:r>
              <a:rPr lang="fr-FR" dirty="0" err="1"/>
              <a:t>with</a:t>
            </a:r>
            <a:r>
              <a:rPr lang="fr-FR" dirty="0"/>
              <a:t> Triple Bottom Line</a:t>
            </a:r>
            <a:endParaRPr lang="en-US" dirty="0"/>
          </a:p>
        </p:txBody>
      </p:sp>
      <p:grpSp>
        <p:nvGrpSpPr>
          <p:cNvPr id="10" name="Group 9">
            <a:extLst>
              <a:ext uri="{FF2B5EF4-FFF2-40B4-BE49-F238E27FC236}">
                <a16:creationId xmlns:a16="http://schemas.microsoft.com/office/drawing/2014/main" id="{566C7AAC-2A77-9154-DEA8-6533BF244894}"/>
              </a:ext>
            </a:extLst>
          </p:cNvPr>
          <p:cNvGrpSpPr/>
          <p:nvPr/>
        </p:nvGrpSpPr>
        <p:grpSpPr>
          <a:xfrm>
            <a:off x="4553989" y="1338348"/>
            <a:ext cx="3084022" cy="5112326"/>
            <a:chOff x="4553989" y="1338350"/>
            <a:chExt cx="3084022" cy="5112326"/>
          </a:xfrm>
          <a:solidFill>
            <a:schemeClr val="accent1">
              <a:lumMod val="60000"/>
              <a:lumOff val="40000"/>
            </a:schemeClr>
          </a:solidFill>
        </p:grpSpPr>
        <p:sp>
          <p:nvSpPr>
            <p:cNvPr id="4" name="Rectangle: Rounded Corners 3">
              <a:extLst>
                <a:ext uri="{FF2B5EF4-FFF2-40B4-BE49-F238E27FC236}">
                  <a16:creationId xmlns:a16="http://schemas.microsoft.com/office/drawing/2014/main" id="{E19850AD-7AF1-D105-1C07-F940D9BE3F64}"/>
                </a:ext>
              </a:extLst>
            </p:cNvPr>
            <p:cNvSpPr/>
            <p:nvPr/>
          </p:nvSpPr>
          <p:spPr>
            <a:xfrm>
              <a:off x="4553989" y="1338350"/>
              <a:ext cx="3084022" cy="511232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F3BE7C-7523-AE65-A2FA-E82E943C64DD}"/>
                </a:ext>
              </a:extLst>
            </p:cNvPr>
            <p:cNvSpPr txBox="1"/>
            <p:nvPr/>
          </p:nvSpPr>
          <p:spPr>
            <a:xfrm>
              <a:off x="4796444" y="1556888"/>
              <a:ext cx="2543694" cy="4185761"/>
            </a:xfrm>
            <a:prstGeom prst="rect">
              <a:avLst/>
            </a:prstGeom>
            <a:grpFill/>
          </p:spPr>
          <p:txBody>
            <a:bodyPr wrap="square" rtlCol="0">
              <a:spAutoFit/>
            </a:bodyPr>
            <a:lstStyle/>
            <a:p>
              <a:pPr algn="ctr"/>
              <a:r>
                <a:rPr lang="en-US" sz="2800" b="1" dirty="0"/>
                <a:t>Planet</a:t>
              </a:r>
            </a:p>
            <a:p>
              <a:pPr marL="656594" indent="-656594">
                <a:buFont typeface="Arial"/>
                <a:buChar char="•"/>
              </a:pPr>
              <a:endParaRPr lang="en-US" sz="2000" dirty="0"/>
            </a:p>
            <a:p>
              <a:pPr algn="ctr"/>
              <a:r>
                <a:rPr lang="en-US" sz="2000" dirty="0"/>
                <a:t>Reduced resource usage</a:t>
              </a:r>
            </a:p>
            <a:p>
              <a:pPr algn="ctr"/>
              <a:endParaRPr lang="en-US" sz="2000" dirty="0"/>
            </a:p>
            <a:p>
              <a:pPr algn="ctr"/>
              <a:r>
                <a:rPr lang="en-US" sz="2000" dirty="0"/>
                <a:t>Decreased environmental</a:t>
              </a:r>
            </a:p>
            <a:p>
              <a:pPr algn="ctr"/>
              <a:r>
                <a:rPr lang="en-US" sz="2000" dirty="0"/>
                <a:t> footprint</a:t>
              </a:r>
            </a:p>
            <a:p>
              <a:pPr algn="ctr"/>
              <a:endParaRPr lang="en-US" sz="2000" dirty="0"/>
            </a:p>
            <a:p>
              <a:pPr algn="ctr"/>
              <a:r>
                <a:rPr lang="en-US" sz="2000" dirty="0"/>
                <a:t>Lower waste production</a:t>
              </a:r>
            </a:p>
            <a:p>
              <a:pPr algn="ctr"/>
              <a:endParaRPr lang="en-US" sz="2000" dirty="0"/>
            </a:p>
            <a:p>
              <a:endParaRPr lang="en-US" dirty="0"/>
            </a:p>
          </p:txBody>
        </p:sp>
      </p:grpSp>
      <p:grpSp>
        <p:nvGrpSpPr>
          <p:cNvPr id="9" name="Group 8">
            <a:extLst>
              <a:ext uri="{FF2B5EF4-FFF2-40B4-BE49-F238E27FC236}">
                <a16:creationId xmlns:a16="http://schemas.microsoft.com/office/drawing/2014/main" id="{806EB3B9-3ACB-A684-B9B9-BF688FDDAE0E}"/>
              </a:ext>
            </a:extLst>
          </p:cNvPr>
          <p:cNvGrpSpPr/>
          <p:nvPr/>
        </p:nvGrpSpPr>
        <p:grpSpPr>
          <a:xfrm>
            <a:off x="8343206" y="2364462"/>
            <a:ext cx="3084022" cy="4493538"/>
            <a:chOff x="8343206" y="2364462"/>
            <a:chExt cx="3084022" cy="4493538"/>
          </a:xfrm>
        </p:grpSpPr>
        <p:sp>
          <p:nvSpPr>
            <p:cNvPr id="5" name="Rectangle: Rounded Corners 4">
              <a:extLst>
                <a:ext uri="{FF2B5EF4-FFF2-40B4-BE49-F238E27FC236}">
                  <a16:creationId xmlns:a16="http://schemas.microsoft.com/office/drawing/2014/main" id="{D9E902E3-7CFD-EC3D-46CE-650DA11D3406}"/>
                </a:ext>
              </a:extLst>
            </p:cNvPr>
            <p:cNvSpPr/>
            <p:nvPr/>
          </p:nvSpPr>
          <p:spPr>
            <a:xfrm>
              <a:off x="8343206" y="2435627"/>
              <a:ext cx="3084022" cy="40150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D2EBE3-5350-F9DA-A05E-E4857B227A72}"/>
                </a:ext>
              </a:extLst>
            </p:cNvPr>
            <p:cNvSpPr txBox="1"/>
            <p:nvPr/>
          </p:nvSpPr>
          <p:spPr>
            <a:xfrm>
              <a:off x="8546867" y="2364462"/>
              <a:ext cx="2676699" cy="4493538"/>
            </a:xfrm>
            <a:prstGeom prst="rect">
              <a:avLst/>
            </a:prstGeom>
            <a:noFill/>
          </p:spPr>
          <p:txBody>
            <a:bodyPr wrap="square" rtlCol="0">
              <a:spAutoFit/>
            </a:bodyPr>
            <a:lstStyle/>
            <a:p>
              <a:pPr algn="ctr"/>
              <a:r>
                <a:rPr lang="en-US" sz="2800" b="1" dirty="0"/>
                <a:t>Profit</a:t>
              </a:r>
            </a:p>
            <a:p>
              <a:pPr algn="ctr"/>
              <a:endParaRPr lang="en-US" sz="2000" dirty="0"/>
            </a:p>
            <a:p>
              <a:pPr algn="ctr"/>
              <a:r>
                <a:rPr lang="en-US" sz="2000" dirty="0"/>
                <a:t>Cost savings</a:t>
              </a:r>
            </a:p>
            <a:p>
              <a:pPr algn="ctr"/>
              <a:endParaRPr lang="en-US" sz="2000" dirty="0"/>
            </a:p>
            <a:p>
              <a:pPr algn="ctr"/>
              <a:r>
                <a:rPr lang="en-US" sz="2000" dirty="0"/>
                <a:t>Increased productivity and faster production schedules and this leads to increased revenue</a:t>
              </a:r>
            </a:p>
            <a:p>
              <a:pPr algn="ctr"/>
              <a:endParaRPr lang="en-US" sz="2000" dirty="0"/>
            </a:p>
            <a:p>
              <a:pPr algn="ctr"/>
              <a:r>
                <a:rPr lang="en-US" sz="2000" dirty="0"/>
                <a:t>Operational efficiency</a:t>
              </a:r>
            </a:p>
            <a:p>
              <a:pPr algn="ctr"/>
              <a:r>
                <a:rPr lang="en-US" sz="2000" dirty="0"/>
                <a:t>Enhanced product consistency</a:t>
              </a:r>
            </a:p>
            <a:p>
              <a:endParaRPr lang="en-US" dirty="0"/>
            </a:p>
          </p:txBody>
        </p:sp>
      </p:grpSp>
    </p:spTree>
    <p:extLst>
      <p:ext uri="{BB962C8B-B14F-4D97-AF65-F5344CB8AC3E}">
        <p14:creationId xmlns:p14="http://schemas.microsoft.com/office/powerpoint/2010/main" val="3908227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55DB5C-561C-2F63-0D60-B6DB863EC3A2}"/>
              </a:ext>
            </a:extLst>
          </p:cNvPr>
          <p:cNvGrpSpPr/>
          <p:nvPr/>
        </p:nvGrpSpPr>
        <p:grpSpPr>
          <a:xfrm>
            <a:off x="8343206" y="2284068"/>
            <a:ext cx="3053876" cy="4680050"/>
            <a:chOff x="681644" y="2435628"/>
            <a:chExt cx="3084022" cy="4445045"/>
          </a:xfrm>
        </p:grpSpPr>
        <p:sp>
          <p:nvSpPr>
            <p:cNvPr id="3" name="Rectangle: Rounded Corners 2">
              <a:extLst>
                <a:ext uri="{FF2B5EF4-FFF2-40B4-BE49-F238E27FC236}">
                  <a16:creationId xmlns:a16="http://schemas.microsoft.com/office/drawing/2014/main" id="{E5CEB855-1755-F148-8CCD-24EB31496871}"/>
                </a:ext>
              </a:extLst>
            </p:cNvPr>
            <p:cNvSpPr/>
            <p:nvPr/>
          </p:nvSpPr>
          <p:spPr>
            <a:xfrm>
              <a:off x="681644" y="2435628"/>
              <a:ext cx="3084022" cy="40150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66DB42-2FBF-DAA2-811C-8C11081FF224}"/>
                </a:ext>
              </a:extLst>
            </p:cNvPr>
            <p:cNvSpPr txBox="1"/>
            <p:nvPr/>
          </p:nvSpPr>
          <p:spPr>
            <a:xfrm>
              <a:off x="1064029" y="2505730"/>
              <a:ext cx="2319251" cy="4374943"/>
            </a:xfrm>
            <a:prstGeom prst="rect">
              <a:avLst/>
            </a:prstGeom>
            <a:noFill/>
          </p:spPr>
          <p:txBody>
            <a:bodyPr wrap="square" rtlCol="0">
              <a:spAutoFit/>
            </a:bodyPr>
            <a:lstStyle/>
            <a:p>
              <a:pPr algn="ctr"/>
              <a:r>
                <a:rPr lang="en-US" sz="2800" b="1" dirty="0"/>
                <a:t>People</a:t>
              </a:r>
            </a:p>
            <a:p>
              <a:pPr marL="656594" indent="-656594">
                <a:buFont typeface="Arial"/>
                <a:buChar char="•"/>
              </a:pPr>
              <a:endParaRPr lang="en-US" sz="1800" dirty="0"/>
            </a:p>
            <a:p>
              <a:pPr algn="ctr"/>
              <a:r>
                <a:rPr lang="en-US" sz="2000" dirty="0"/>
                <a:t>Increased efficiency</a:t>
              </a:r>
            </a:p>
            <a:p>
              <a:pPr algn="ctr"/>
              <a:endParaRPr lang="en-US" sz="2000" dirty="0"/>
            </a:p>
            <a:p>
              <a:pPr algn="ctr"/>
              <a:r>
                <a:rPr lang="en-US" sz="2000" dirty="0"/>
                <a:t>Improved focus</a:t>
              </a:r>
            </a:p>
            <a:p>
              <a:pPr algn="ctr"/>
              <a:endParaRPr lang="en-US" sz="2000" dirty="0"/>
            </a:p>
            <a:p>
              <a:pPr algn="ctr"/>
              <a:r>
                <a:rPr lang="en-US" sz="2000" dirty="0"/>
                <a:t>Reduced task complexity</a:t>
              </a:r>
            </a:p>
            <a:p>
              <a:pPr algn="ctr"/>
              <a:endParaRPr lang="en-US" sz="2000" dirty="0"/>
            </a:p>
            <a:p>
              <a:pPr algn="ctr"/>
              <a:r>
                <a:rPr lang="en-US" sz="2000" dirty="0"/>
                <a:t>Higher productivity</a:t>
              </a:r>
            </a:p>
            <a:p>
              <a:pPr algn="ctr"/>
              <a:endParaRPr lang="en-US" sz="2000" dirty="0"/>
            </a:p>
            <a:p>
              <a:pPr algn="ctr"/>
              <a:r>
                <a:rPr lang="en-US" sz="2000" dirty="0"/>
                <a:t>Job satisfaction</a:t>
              </a:r>
            </a:p>
            <a:p>
              <a:endParaRPr lang="en-US" dirty="0"/>
            </a:p>
          </p:txBody>
        </p:sp>
      </p:grpSp>
      <p:sp>
        <p:nvSpPr>
          <p:cNvPr id="2" name="Title 1">
            <a:extLst>
              <a:ext uri="{FF2B5EF4-FFF2-40B4-BE49-F238E27FC236}">
                <a16:creationId xmlns:a16="http://schemas.microsoft.com/office/drawing/2014/main" id="{3F821FCC-1BD0-4462-1EC3-56D1BE24A73B}"/>
              </a:ext>
            </a:extLst>
          </p:cNvPr>
          <p:cNvSpPr>
            <a:spLocks noGrp="1"/>
          </p:cNvSpPr>
          <p:nvPr>
            <p:ph type="title"/>
          </p:nvPr>
        </p:nvSpPr>
        <p:spPr>
          <a:xfrm>
            <a:off x="0" y="0"/>
            <a:ext cx="12192000" cy="1064029"/>
          </a:xfrm>
        </p:spPr>
        <p:txBody>
          <a:bodyPr/>
          <a:lstStyle/>
          <a:p>
            <a:pPr algn="ctr"/>
            <a:r>
              <a:rPr lang="fr-FR" dirty="0"/>
              <a:t>Process Changes - </a:t>
            </a:r>
            <a:r>
              <a:rPr lang="fr-FR" dirty="0" err="1"/>
              <a:t>Alignment</a:t>
            </a:r>
            <a:r>
              <a:rPr lang="fr-FR" dirty="0"/>
              <a:t> </a:t>
            </a:r>
            <a:r>
              <a:rPr lang="fr-FR" dirty="0" err="1"/>
              <a:t>with</a:t>
            </a:r>
            <a:r>
              <a:rPr lang="fr-FR" dirty="0"/>
              <a:t> Triple Bottom Line</a:t>
            </a:r>
            <a:endParaRPr lang="en-US" dirty="0"/>
          </a:p>
        </p:txBody>
      </p:sp>
      <p:grpSp>
        <p:nvGrpSpPr>
          <p:cNvPr id="10" name="Group 9">
            <a:extLst>
              <a:ext uri="{FF2B5EF4-FFF2-40B4-BE49-F238E27FC236}">
                <a16:creationId xmlns:a16="http://schemas.microsoft.com/office/drawing/2014/main" id="{566C7AAC-2A77-9154-DEA8-6533BF244894}"/>
              </a:ext>
            </a:extLst>
          </p:cNvPr>
          <p:cNvGrpSpPr/>
          <p:nvPr/>
        </p:nvGrpSpPr>
        <p:grpSpPr>
          <a:xfrm>
            <a:off x="725441" y="2284067"/>
            <a:ext cx="3084022" cy="4573933"/>
            <a:chOff x="4427912" y="1342504"/>
            <a:chExt cx="3084022" cy="5518442"/>
          </a:xfrm>
        </p:grpSpPr>
        <p:sp>
          <p:nvSpPr>
            <p:cNvPr id="4" name="Rectangle: Rounded Corners 3">
              <a:extLst>
                <a:ext uri="{FF2B5EF4-FFF2-40B4-BE49-F238E27FC236}">
                  <a16:creationId xmlns:a16="http://schemas.microsoft.com/office/drawing/2014/main" id="{E19850AD-7AF1-D105-1C07-F940D9BE3F64}"/>
                </a:ext>
              </a:extLst>
            </p:cNvPr>
            <p:cNvSpPr/>
            <p:nvPr/>
          </p:nvSpPr>
          <p:spPr>
            <a:xfrm>
              <a:off x="4427912" y="1342504"/>
              <a:ext cx="3084022" cy="51123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F3BE7C-7523-AE65-A2FA-E82E943C64DD}"/>
                </a:ext>
              </a:extLst>
            </p:cNvPr>
            <p:cNvSpPr txBox="1"/>
            <p:nvPr/>
          </p:nvSpPr>
          <p:spPr>
            <a:xfrm>
              <a:off x="4764580" y="1431540"/>
              <a:ext cx="2543694" cy="5429406"/>
            </a:xfrm>
            <a:prstGeom prst="rect">
              <a:avLst/>
            </a:prstGeom>
            <a:noFill/>
          </p:spPr>
          <p:txBody>
            <a:bodyPr wrap="square" rtlCol="0">
              <a:spAutoFit/>
            </a:bodyPr>
            <a:lstStyle/>
            <a:p>
              <a:pPr algn="ctr"/>
              <a:r>
                <a:rPr lang="en-US" sz="2800" b="1" dirty="0"/>
                <a:t>Planet</a:t>
              </a:r>
            </a:p>
            <a:p>
              <a:pPr algn="ctr">
                <a:spcBef>
                  <a:spcPts val="600"/>
                </a:spcBef>
              </a:pPr>
              <a:r>
                <a:rPr lang="en-US" sz="2000" dirty="0"/>
                <a:t>Reduced resource usage</a:t>
              </a:r>
            </a:p>
            <a:p>
              <a:pPr algn="ctr">
                <a:spcBef>
                  <a:spcPts val="600"/>
                </a:spcBef>
              </a:pPr>
              <a:r>
                <a:rPr lang="en-US" sz="2000" dirty="0"/>
                <a:t>Decreased environmental</a:t>
              </a:r>
            </a:p>
            <a:p>
              <a:pPr algn="ctr">
                <a:spcBef>
                  <a:spcPts val="600"/>
                </a:spcBef>
              </a:pPr>
              <a:r>
                <a:rPr lang="en-US" sz="2000" dirty="0"/>
                <a:t> footprint</a:t>
              </a:r>
            </a:p>
            <a:p>
              <a:pPr algn="ctr">
                <a:spcBef>
                  <a:spcPts val="600"/>
                </a:spcBef>
              </a:pPr>
              <a:r>
                <a:rPr lang="en-US" sz="2000" dirty="0"/>
                <a:t>Lower waste production</a:t>
              </a:r>
            </a:p>
            <a:p>
              <a:pPr algn="ctr">
                <a:spcBef>
                  <a:spcPts val="600"/>
                </a:spcBef>
              </a:pPr>
              <a:endParaRPr lang="en-US" sz="2000" dirty="0"/>
            </a:p>
            <a:p>
              <a:pPr algn="ctr">
                <a:spcBef>
                  <a:spcPts val="600"/>
                </a:spcBef>
              </a:pPr>
              <a:r>
                <a:rPr lang="en-US" sz="2000" dirty="0"/>
                <a:t>Reduced resource consumption</a:t>
              </a:r>
            </a:p>
            <a:p>
              <a:endParaRPr lang="en-US" dirty="0"/>
            </a:p>
          </p:txBody>
        </p:sp>
      </p:grpSp>
      <p:sp>
        <p:nvSpPr>
          <p:cNvPr id="5" name="Rectangle: Rounded Corners 4">
            <a:extLst>
              <a:ext uri="{FF2B5EF4-FFF2-40B4-BE49-F238E27FC236}">
                <a16:creationId xmlns:a16="http://schemas.microsoft.com/office/drawing/2014/main" id="{D9E902E3-7CFD-EC3D-46CE-650DA11D3406}"/>
              </a:ext>
            </a:extLst>
          </p:cNvPr>
          <p:cNvSpPr/>
          <p:nvPr/>
        </p:nvSpPr>
        <p:spPr>
          <a:xfrm>
            <a:off x="4553988" y="1474760"/>
            <a:ext cx="3410570" cy="505633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9CC4BB1-48A3-C8ED-8406-0C61D3783EB1}"/>
              </a:ext>
            </a:extLst>
          </p:cNvPr>
          <p:cNvSpPr txBox="1"/>
          <p:nvPr/>
        </p:nvSpPr>
        <p:spPr>
          <a:xfrm>
            <a:off x="4871545" y="1623848"/>
            <a:ext cx="2885089" cy="3785652"/>
          </a:xfrm>
          <a:prstGeom prst="rect">
            <a:avLst/>
          </a:prstGeom>
          <a:noFill/>
        </p:spPr>
        <p:txBody>
          <a:bodyPr wrap="square" rtlCol="0">
            <a:spAutoFit/>
          </a:bodyPr>
          <a:lstStyle/>
          <a:p>
            <a:pPr algn="ctr"/>
            <a:r>
              <a:rPr lang="en-US" sz="2400" b="1" dirty="0"/>
              <a:t>Profit</a:t>
            </a:r>
          </a:p>
          <a:p>
            <a:pPr algn="ctr"/>
            <a:endParaRPr lang="en-US" sz="1800" dirty="0"/>
          </a:p>
          <a:p>
            <a:pPr algn="ctr"/>
            <a:r>
              <a:rPr lang="en-US" sz="1800" dirty="0"/>
              <a:t>Cost savings</a:t>
            </a:r>
          </a:p>
          <a:p>
            <a:pPr algn="ctr"/>
            <a:endParaRPr lang="en-US" sz="1800" dirty="0"/>
          </a:p>
          <a:p>
            <a:pPr algn="ctr"/>
            <a:r>
              <a:rPr lang="en-US" sz="1800" dirty="0"/>
              <a:t>Increased productivity and faster production schedules and this leads to increased revenue</a:t>
            </a:r>
          </a:p>
          <a:p>
            <a:pPr algn="ctr"/>
            <a:endParaRPr lang="en-US" sz="1800" dirty="0"/>
          </a:p>
          <a:p>
            <a:pPr algn="ctr"/>
            <a:r>
              <a:rPr lang="en-US" sz="1800" dirty="0"/>
              <a:t>Operational efficiency</a:t>
            </a:r>
          </a:p>
          <a:p>
            <a:pPr algn="ctr"/>
            <a:r>
              <a:rPr lang="en-US" sz="1800" dirty="0"/>
              <a:t>Enhanced product consistency</a:t>
            </a:r>
          </a:p>
          <a:p>
            <a:endParaRPr lang="en-US" dirty="0"/>
          </a:p>
        </p:txBody>
      </p:sp>
    </p:spTree>
    <p:extLst>
      <p:ext uri="{BB962C8B-B14F-4D97-AF65-F5344CB8AC3E}">
        <p14:creationId xmlns:p14="http://schemas.microsoft.com/office/powerpoint/2010/main" val="298381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66C7AAC-2A77-9154-DEA8-6533BF244894}"/>
              </a:ext>
            </a:extLst>
          </p:cNvPr>
          <p:cNvGrpSpPr/>
          <p:nvPr/>
        </p:nvGrpSpPr>
        <p:grpSpPr>
          <a:xfrm>
            <a:off x="8102137" y="2434649"/>
            <a:ext cx="3084022" cy="4044651"/>
            <a:chOff x="4553989" y="1338350"/>
            <a:chExt cx="3084022" cy="5112326"/>
          </a:xfrm>
        </p:grpSpPr>
        <p:sp>
          <p:nvSpPr>
            <p:cNvPr id="4" name="Rectangle: Rounded Corners 3">
              <a:extLst>
                <a:ext uri="{FF2B5EF4-FFF2-40B4-BE49-F238E27FC236}">
                  <a16:creationId xmlns:a16="http://schemas.microsoft.com/office/drawing/2014/main" id="{E19850AD-7AF1-D105-1C07-F940D9BE3F64}"/>
                </a:ext>
              </a:extLst>
            </p:cNvPr>
            <p:cNvSpPr/>
            <p:nvPr/>
          </p:nvSpPr>
          <p:spPr>
            <a:xfrm>
              <a:off x="4553989" y="1338350"/>
              <a:ext cx="3084022" cy="51123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F3BE7C-7523-AE65-A2FA-E82E943C64DD}"/>
                </a:ext>
              </a:extLst>
            </p:cNvPr>
            <p:cNvSpPr txBox="1"/>
            <p:nvPr/>
          </p:nvSpPr>
          <p:spPr>
            <a:xfrm>
              <a:off x="4796444" y="1556888"/>
              <a:ext cx="2543694" cy="4887183"/>
            </a:xfrm>
            <a:prstGeom prst="rect">
              <a:avLst/>
            </a:prstGeom>
            <a:noFill/>
          </p:spPr>
          <p:txBody>
            <a:bodyPr wrap="square" rtlCol="0">
              <a:spAutoFit/>
            </a:bodyPr>
            <a:lstStyle/>
            <a:p>
              <a:pPr algn="ctr"/>
              <a:r>
                <a:rPr lang="en-US" sz="2800" b="1" dirty="0"/>
                <a:t>Planet</a:t>
              </a:r>
            </a:p>
            <a:p>
              <a:pPr algn="ctr">
                <a:spcBef>
                  <a:spcPts val="600"/>
                </a:spcBef>
              </a:pPr>
              <a:r>
                <a:rPr lang="en-US" sz="2000" dirty="0"/>
                <a:t>Reduced resource usage</a:t>
              </a:r>
            </a:p>
            <a:p>
              <a:pPr algn="ctr">
                <a:spcBef>
                  <a:spcPts val="600"/>
                </a:spcBef>
              </a:pPr>
              <a:r>
                <a:rPr lang="en-US" sz="2000" dirty="0"/>
                <a:t>Decreased environmental</a:t>
              </a:r>
            </a:p>
            <a:p>
              <a:pPr algn="ctr">
                <a:spcBef>
                  <a:spcPts val="600"/>
                </a:spcBef>
              </a:pPr>
              <a:r>
                <a:rPr lang="en-US" sz="2000" dirty="0"/>
                <a:t> footprint</a:t>
              </a:r>
            </a:p>
            <a:p>
              <a:pPr algn="ctr">
                <a:spcBef>
                  <a:spcPts val="600"/>
                </a:spcBef>
              </a:pPr>
              <a:r>
                <a:rPr lang="en-US" sz="2000" dirty="0"/>
                <a:t>Lower waste production</a:t>
              </a:r>
            </a:p>
            <a:p>
              <a:pPr algn="ctr">
                <a:spcBef>
                  <a:spcPts val="600"/>
                </a:spcBef>
              </a:pPr>
              <a:r>
                <a:rPr lang="en-US" sz="2000" dirty="0"/>
                <a:t>Reduced resource consumption</a:t>
              </a:r>
            </a:p>
            <a:p>
              <a:endParaRPr lang="en-US" dirty="0"/>
            </a:p>
          </p:txBody>
        </p:sp>
      </p:grpSp>
      <p:grpSp>
        <p:nvGrpSpPr>
          <p:cNvPr id="9" name="Group 8">
            <a:extLst>
              <a:ext uri="{FF2B5EF4-FFF2-40B4-BE49-F238E27FC236}">
                <a16:creationId xmlns:a16="http://schemas.microsoft.com/office/drawing/2014/main" id="{806EB3B9-3ACB-A684-B9B9-BF688FDDAE0E}"/>
              </a:ext>
            </a:extLst>
          </p:cNvPr>
          <p:cNvGrpSpPr/>
          <p:nvPr/>
        </p:nvGrpSpPr>
        <p:grpSpPr>
          <a:xfrm>
            <a:off x="730829" y="2434649"/>
            <a:ext cx="3084022" cy="4218685"/>
            <a:chOff x="8343206" y="2435627"/>
            <a:chExt cx="3084022" cy="4218685"/>
          </a:xfrm>
        </p:grpSpPr>
        <p:sp>
          <p:nvSpPr>
            <p:cNvPr id="5" name="Rectangle: Rounded Corners 4">
              <a:extLst>
                <a:ext uri="{FF2B5EF4-FFF2-40B4-BE49-F238E27FC236}">
                  <a16:creationId xmlns:a16="http://schemas.microsoft.com/office/drawing/2014/main" id="{D9E902E3-7CFD-EC3D-46CE-650DA11D3406}"/>
                </a:ext>
              </a:extLst>
            </p:cNvPr>
            <p:cNvSpPr/>
            <p:nvPr/>
          </p:nvSpPr>
          <p:spPr>
            <a:xfrm>
              <a:off x="8343206" y="2435627"/>
              <a:ext cx="3084022" cy="40150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D2EBE3-5350-F9DA-A05E-E4857B227A72}"/>
                </a:ext>
              </a:extLst>
            </p:cNvPr>
            <p:cNvSpPr txBox="1"/>
            <p:nvPr/>
          </p:nvSpPr>
          <p:spPr>
            <a:xfrm>
              <a:off x="8546867" y="2468551"/>
              <a:ext cx="2676699" cy="4185761"/>
            </a:xfrm>
            <a:prstGeom prst="rect">
              <a:avLst/>
            </a:prstGeom>
            <a:noFill/>
          </p:spPr>
          <p:txBody>
            <a:bodyPr wrap="square" rtlCol="0">
              <a:spAutoFit/>
            </a:bodyPr>
            <a:lstStyle/>
            <a:p>
              <a:pPr algn="ctr"/>
              <a:r>
                <a:rPr lang="en-US" sz="2800" b="1" dirty="0"/>
                <a:t>Profit</a:t>
              </a:r>
            </a:p>
            <a:p>
              <a:pPr algn="ctr"/>
              <a:r>
                <a:rPr lang="en-US" sz="2000" dirty="0"/>
                <a:t>Cost savings</a:t>
              </a:r>
            </a:p>
            <a:p>
              <a:pPr algn="ctr"/>
              <a:endParaRPr lang="en-US" sz="2000" dirty="0"/>
            </a:p>
            <a:p>
              <a:pPr algn="ctr"/>
              <a:r>
                <a:rPr lang="en-US" sz="2000" dirty="0"/>
                <a:t>Increased productivity and faster production schedules and this leads to increased revenue</a:t>
              </a:r>
            </a:p>
            <a:p>
              <a:pPr algn="ctr"/>
              <a:endParaRPr lang="en-US" sz="2000" dirty="0"/>
            </a:p>
            <a:p>
              <a:pPr algn="ctr"/>
              <a:r>
                <a:rPr lang="en-US" sz="2000" dirty="0"/>
                <a:t>Operational efficiency</a:t>
              </a:r>
            </a:p>
            <a:p>
              <a:pPr algn="ctr"/>
              <a:r>
                <a:rPr lang="en-US" sz="2000" dirty="0"/>
                <a:t>Enhanced product consistency</a:t>
              </a:r>
            </a:p>
            <a:p>
              <a:endParaRPr lang="en-US" dirty="0"/>
            </a:p>
          </p:txBody>
        </p:sp>
      </p:grpSp>
      <p:sp>
        <p:nvSpPr>
          <p:cNvPr id="2" name="Title 1">
            <a:extLst>
              <a:ext uri="{FF2B5EF4-FFF2-40B4-BE49-F238E27FC236}">
                <a16:creationId xmlns:a16="http://schemas.microsoft.com/office/drawing/2014/main" id="{3F821FCC-1BD0-4462-1EC3-56D1BE24A73B}"/>
              </a:ext>
            </a:extLst>
          </p:cNvPr>
          <p:cNvSpPr>
            <a:spLocks noGrp="1"/>
          </p:cNvSpPr>
          <p:nvPr>
            <p:ph type="title"/>
          </p:nvPr>
        </p:nvSpPr>
        <p:spPr>
          <a:xfrm>
            <a:off x="0" y="0"/>
            <a:ext cx="12192000" cy="1064029"/>
          </a:xfrm>
        </p:spPr>
        <p:txBody>
          <a:bodyPr/>
          <a:lstStyle/>
          <a:p>
            <a:pPr algn="ctr"/>
            <a:r>
              <a:rPr lang="fr-FR" dirty="0"/>
              <a:t>Process Changes - </a:t>
            </a:r>
            <a:r>
              <a:rPr lang="fr-FR" dirty="0" err="1"/>
              <a:t>Alignment</a:t>
            </a:r>
            <a:r>
              <a:rPr lang="fr-FR" dirty="0"/>
              <a:t> </a:t>
            </a:r>
            <a:r>
              <a:rPr lang="fr-FR" dirty="0" err="1"/>
              <a:t>with</a:t>
            </a:r>
            <a:r>
              <a:rPr lang="fr-FR" dirty="0"/>
              <a:t> Triple Bottom Line</a:t>
            </a:r>
            <a:endParaRPr lang="en-US" dirty="0"/>
          </a:p>
        </p:txBody>
      </p:sp>
      <p:grpSp>
        <p:nvGrpSpPr>
          <p:cNvPr id="11" name="Group 10">
            <a:extLst>
              <a:ext uri="{FF2B5EF4-FFF2-40B4-BE49-F238E27FC236}">
                <a16:creationId xmlns:a16="http://schemas.microsoft.com/office/drawing/2014/main" id="{8055DB5C-561C-2F63-0D60-B6DB863EC3A2}"/>
              </a:ext>
            </a:extLst>
          </p:cNvPr>
          <p:cNvGrpSpPr/>
          <p:nvPr/>
        </p:nvGrpSpPr>
        <p:grpSpPr>
          <a:xfrm>
            <a:off x="4416483" y="1230991"/>
            <a:ext cx="3084022" cy="5252610"/>
            <a:chOff x="681644" y="2435628"/>
            <a:chExt cx="3084022" cy="4015047"/>
          </a:xfrm>
          <a:solidFill>
            <a:schemeClr val="accent1">
              <a:lumMod val="60000"/>
              <a:lumOff val="40000"/>
            </a:schemeClr>
          </a:solidFill>
        </p:grpSpPr>
        <p:sp>
          <p:nvSpPr>
            <p:cNvPr id="3" name="Rectangle: Rounded Corners 2">
              <a:extLst>
                <a:ext uri="{FF2B5EF4-FFF2-40B4-BE49-F238E27FC236}">
                  <a16:creationId xmlns:a16="http://schemas.microsoft.com/office/drawing/2014/main" id="{E5CEB855-1755-F148-8CCD-24EB31496871}"/>
                </a:ext>
              </a:extLst>
            </p:cNvPr>
            <p:cNvSpPr/>
            <p:nvPr/>
          </p:nvSpPr>
          <p:spPr>
            <a:xfrm>
              <a:off x="681644" y="2435628"/>
              <a:ext cx="3084022" cy="4015047"/>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66DB42-2FBF-DAA2-811C-8C11081FF224}"/>
                </a:ext>
              </a:extLst>
            </p:cNvPr>
            <p:cNvSpPr txBox="1"/>
            <p:nvPr/>
          </p:nvSpPr>
          <p:spPr>
            <a:xfrm>
              <a:off x="1105593" y="2685011"/>
              <a:ext cx="2319251" cy="3176032"/>
            </a:xfrm>
            <a:prstGeom prst="rect">
              <a:avLst/>
            </a:prstGeom>
            <a:grpFill/>
          </p:spPr>
          <p:txBody>
            <a:bodyPr wrap="square" rtlCol="0">
              <a:spAutoFit/>
            </a:bodyPr>
            <a:lstStyle/>
            <a:p>
              <a:pPr algn="ctr"/>
              <a:r>
                <a:rPr lang="en-US" sz="2800" b="1" dirty="0"/>
                <a:t>People</a:t>
              </a:r>
            </a:p>
            <a:p>
              <a:pPr marL="656594" indent="-656594">
                <a:buFont typeface="Arial"/>
                <a:buChar char="•"/>
              </a:pPr>
              <a:endParaRPr lang="en-US" sz="1800" dirty="0"/>
            </a:p>
            <a:p>
              <a:pPr algn="ctr"/>
              <a:r>
                <a:rPr lang="en-US" sz="2000" dirty="0"/>
                <a:t>Increased efficiency</a:t>
              </a:r>
            </a:p>
            <a:p>
              <a:pPr algn="ctr"/>
              <a:endParaRPr lang="en-US" sz="2000" dirty="0"/>
            </a:p>
            <a:p>
              <a:pPr algn="ctr"/>
              <a:r>
                <a:rPr lang="en-US" sz="2000" dirty="0"/>
                <a:t>Improved focus</a:t>
              </a:r>
            </a:p>
            <a:p>
              <a:pPr algn="ctr"/>
              <a:endParaRPr lang="en-US" sz="2000" dirty="0"/>
            </a:p>
            <a:p>
              <a:pPr algn="ctr"/>
              <a:r>
                <a:rPr lang="en-US" sz="2000" dirty="0"/>
                <a:t>Reduced task complexity</a:t>
              </a:r>
            </a:p>
            <a:p>
              <a:pPr algn="ctr"/>
              <a:endParaRPr lang="en-US" sz="2000" dirty="0"/>
            </a:p>
            <a:p>
              <a:pPr algn="ctr"/>
              <a:r>
                <a:rPr lang="en-US" sz="2000" dirty="0"/>
                <a:t>Higher productivity</a:t>
              </a:r>
            </a:p>
            <a:p>
              <a:pPr algn="ctr"/>
              <a:endParaRPr lang="en-US" sz="2000" dirty="0"/>
            </a:p>
            <a:p>
              <a:pPr algn="ctr"/>
              <a:r>
                <a:rPr lang="en-US" sz="2000" dirty="0"/>
                <a:t>Job satisfaction</a:t>
              </a:r>
            </a:p>
            <a:p>
              <a:endParaRPr lang="en-US" dirty="0"/>
            </a:p>
          </p:txBody>
        </p:sp>
      </p:grpSp>
    </p:spTree>
    <p:extLst>
      <p:ext uri="{BB962C8B-B14F-4D97-AF65-F5344CB8AC3E}">
        <p14:creationId xmlns:p14="http://schemas.microsoft.com/office/powerpoint/2010/main" val="2646070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087"/>
            <a:ext cx="12192000" cy="1183566"/>
          </a:xfrm>
        </p:spPr>
        <p:txBody>
          <a:bodyPr/>
          <a:lstStyle/>
          <a:p>
            <a:pPr algn="ctr"/>
            <a:r>
              <a:rPr lang="fr-FR" dirty="0" err="1"/>
              <a:t>NationaliTeas</a:t>
            </a:r>
            <a:r>
              <a:rPr lang="fr-FR" dirty="0"/>
              <a:t> Mission</a:t>
            </a:r>
          </a:p>
        </p:txBody>
      </p:sp>
      <p:sp>
        <p:nvSpPr>
          <p:cNvPr id="3" name="Content Placeholder 2"/>
          <p:cNvSpPr>
            <a:spLocks noGrp="1"/>
          </p:cNvSpPr>
          <p:nvPr>
            <p:ph idx="1"/>
          </p:nvPr>
        </p:nvSpPr>
        <p:spPr>
          <a:xfrm>
            <a:off x="554476" y="1770434"/>
            <a:ext cx="5991827" cy="5087566"/>
          </a:xfrm>
        </p:spPr>
        <p:txBody>
          <a:bodyPr vert="horz" lIns="91440" tIns="45720" rIns="91440" bIns="45720" rtlCol="0" anchor="t">
            <a:normAutofit/>
          </a:bodyPr>
          <a:lstStyle/>
          <a:p>
            <a:pPr marL="0" indent="0">
              <a:buNone/>
            </a:pPr>
            <a:endParaRPr lang="en-US" sz="2400" b="1" dirty="0">
              <a:ea typeface="+mn-lt"/>
              <a:cs typeface="+mn-lt"/>
            </a:endParaRPr>
          </a:p>
          <a:p>
            <a:pPr marL="0" indent="0">
              <a:buNone/>
            </a:pPr>
            <a:r>
              <a:rPr lang="en-US" sz="2800" b="1" i="1" dirty="0">
                <a:ea typeface="+mn-lt"/>
                <a:cs typeface="+mn-lt"/>
              </a:rPr>
              <a:t> “Make the world more awake through rejuvenating and refreshing beverages and sustainable practices that uplift workers, communities, and souls.” </a:t>
            </a:r>
            <a:endParaRPr lang="en-US" sz="2800" b="1" i="1" dirty="0"/>
          </a:p>
        </p:txBody>
      </p:sp>
      <p:pic>
        <p:nvPicPr>
          <p:cNvPr id="4" name="Picture 3">
            <a:extLst>
              <a:ext uri="{FF2B5EF4-FFF2-40B4-BE49-F238E27FC236}">
                <a16:creationId xmlns:a16="http://schemas.microsoft.com/office/drawing/2014/main" id="{2036C7AF-18E5-6EA1-A926-9B7560D329DC}"/>
              </a:ext>
            </a:extLst>
          </p:cNvPr>
          <p:cNvPicPr>
            <a:picLocks noChangeAspect="1"/>
          </p:cNvPicPr>
          <p:nvPr/>
        </p:nvPicPr>
        <p:blipFill>
          <a:blip r:embed="rId3"/>
          <a:stretch>
            <a:fillRect/>
          </a:stretch>
        </p:blipFill>
        <p:spPr>
          <a:xfrm>
            <a:off x="7754864" y="2153559"/>
            <a:ext cx="3596308" cy="3606094"/>
          </a:xfrm>
          <a:prstGeom prst="rect">
            <a:avLst/>
          </a:prstGeom>
        </p:spPr>
      </p:pic>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9E902E3-7CFD-EC3D-46CE-650DA11D3406}"/>
              </a:ext>
            </a:extLst>
          </p:cNvPr>
          <p:cNvSpPr/>
          <p:nvPr/>
        </p:nvSpPr>
        <p:spPr>
          <a:xfrm>
            <a:off x="8343206" y="2435627"/>
            <a:ext cx="3084022" cy="401504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E5CEB855-1755-F148-8CCD-24EB31496871}"/>
              </a:ext>
            </a:extLst>
          </p:cNvPr>
          <p:cNvSpPr/>
          <p:nvPr/>
        </p:nvSpPr>
        <p:spPr>
          <a:xfrm>
            <a:off x="764772" y="2435627"/>
            <a:ext cx="3084022" cy="401504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21FCC-1BD0-4462-1EC3-56D1BE24A73B}"/>
              </a:ext>
            </a:extLst>
          </p:cNvPr>
          <p:cNvSpPr>
            <a:spLocks noGrp="1"/>
          </p:cNvSpPr>
          <p:nvPr>
            <p:ph type="title"/>
          </p:nvPr>
        </p:nvSpPr>
        <p:spPr>
          <a:xfrm>
            <a:off x="0" y="0"/>
            <a:ext cx="12192000" cy="1064029"/>
          </a:xfrm>
        </p:spPr>
        <p:txBody>
          <a:bodyPr/>
          <a:lstStyle/>
          <a:p>
            <a:pPr algn="ctr"/>
            <a:r>
              <a:rPr lang="fr-FR" dirty="0"/>
              <a:t>Process Changes - </a:t>
            </a:r>
            <a:r>
              <a:rPr lang="fr-FR" dirty="0" err="1"/>
              <a:t>Alignment</a:t>
            </a:r>
            <a:r>
              <a:rPr lang="fr-FR" dirty="0"/>
              <a:t> </a:t>
            </a:r>
            <a:r>
              <a:rPr lang="fr-FR" dirty="0" err="1"/>
              <a:t>with</a:t>
            </a:r>
            <a:r>
              <a:rPr lang="fr-FR" dirty="0"/>
              <a:t> Triple Bottom Line</a:t>
            </a:r>
            <a:endParaRPr lang="en-US" dirty="0"/>
          </a:p>
        </p:txBody>
      </p:sp>
      <p:grpSp>
        <p:nvGrpSpPr>
          <p:cNvPr id="10" name="Group 9">
            <a:extLst>
              <a:ext uri="{FF2B5EF4-FFF2-40B4-BE49-F238E27FC236}">
                <a16:creationId xmlns:a16="http://schemas.microsoft.com/office/drawing/2014/main" id="{566C7AAC-2A77-9154-DEA8-6533BF244894}"/>
              </a:ext>
            </a:extLst>
          </p:cNvPr>
          <p:cNvGrpSpPr/>
          <p:nvPr/>
        </p:nvGrpSpPr>
        <p:grpSpPr>
          <a:xfrm>
            <a:off x="4553989" y="1338350"/>
            <a:ext cx="3084022" cy="5112326"/>
            <a:chOff x="4553989" y="1338350"/>
            <a:chExt cx="3084022" cy="5112326"/>
          </a:xfrm>
          <a:solidFill>
            <a:schemeClr val="accent1">
              <a:lumMod val="60000"/>
              <a:lumOff val="40000"/>
            </a:schemeClr>
          </a:solidFill>
        </p:grpSpPr>
        <p:sp>
          <p:nvSpPr>
            <p:cNvPr id="4" name="Rectangle: Rounded Corners 3">
              <a:extLst>
                <a:ext uri="{FF2B5EF4-FFF2-40B4-BE49-F238E27FC236}">
                  <a16:creationId xmlns:a16="http://schemas.microsoft.com/office/drawing/2014/main" id="{E19850AD-7AF1-D105-1C07-F940D9BE3F64}"/>
                </a:ext>
              </a:extLst>
            </p:cNvPr>
            <p:cNvSpPr/>
            <p:nvPr/>
          </p:nvSpPr>
          <p:spPr>
            <a:xfrm>
              <a:off x="4553989" y="1338350"/>
              <a:ext cx="3084022" cy="511232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F3BE7C-7523-AE65-A2FA-E82E943C64DD}"/>
                </a:ext>
              </a:extLst>
            </p:cNvPr>
            <p:cNvSpPr txBox="1"/>
            <p:nvPr/>
          </p:nvSpPr>
          <p:spPr>
            <a:xfrm>
              <a:off x="4796444" y="1556888"/>
              <a:ext cx="2543694" cy="4801314"/>
            </a:xfrm>
            <a:prstGeom prst="rect">
              <a:avLst/>
            </a:prstGeom>
            <a:grpFill/>
          </p:spPr>
          <p:txBody>
            <a:bodyPr wrap="square" rtlCol="0">
              <a:spAutoFit/>
            </a:bodyPr>
            <a:lstStyle/>
            <a:p>
              <a:pPr algn="ctr"/>
              <a:r>
                <a:rPr lang="en-US" sz="2800" b="1" dirty="0"/>
                <a:t>Planet</a:t>
              </a:r>
            </a:p>
            <a:p>
              <a:pPr marL="656594" indent="-656594">
                <a:buFont typeface="Arial"/>
                <a:buChar char="•"/>
              </a:pPr>
              <a:endParaRPr lang="en-US" sz="2000" dirty="0"/>
            </a:p>
            <a:p>
              <a:pPr algn="ctr"/>
              <a:r>
                <a:rPr lang="en-US" sz="2000" dirty="0"/>
                <a:t>Reduced resource usage</a:t>
              </a:r>
            </a:p>
            <a:p>
              <a:pPr algn="ctr"/>
              <a:endParaRPr lang="en-US" sz="2000" dirty="0"/>
            </a:p>
            <a:p>
              <a:pPr algn="ctr"/>
              <a:r>
                <a:rPr lang="en-US" sz="2000" dirty="0"/>
                <a:t>Decreased environmental</a:t>
              </a:r>
            </a:p>
            <a:p>
              <a:pPr algn="ctr"/>
              <a:r>
                <a:rPr lang="en-US" sz="2000" dirty="0"/>
                <a:t> footprint</a:t>
              </a:r>
            </a:p>
            <a:p>
              <a:pPr algn="ctr"/>
              <a:endParaRPr lang="en-US" sz="2000" dirty="0"/>
            </a:p>
            <a:p>
              <a:pPr algn="ctr"/>
              <a:r>
                <a:rPr lang="en-US" sz="2000" dirty="0"/>
                <a:t>Lower waste production</a:t>
              </a:r>
            </a:p>
            <a:p>
              <a:pPr algn="ctr"/>
              <a:endParaRPr lang="en-US" sz="2000" dirty="0"/>
            </a:p>
            <a:p>
              <a:pPr algn="ctr"/>
              <a:r>
                <a:rPr lang="en-US" sz="2000" dirty="0"/>
                <a:t>Reduced resource consumption</a:t>
              </a:r>
            </a:p>
            <a:p>
              <a:endParaRPr lang="en-US" dirty="0"/>
            </a:p>
          </p:txBody>
        </p:sp>
      </p:grpSp>
      <p:sp>
        <p:nvSpPr>
          <p:cNvPr id="12" name="TextBox 11">
            <a:extLst>
              <a:ext uri="{FF2B5EF4-FFF2-40B4-BE49-F238E27FC236}">
                <a16:creationId xmlns:a16="http://schemas.microsoft.com/office/drawing/2014/main" id="{942FEFA1-77BA-EF4C-F0AF-E9B28690246E}"/>
              </a:ext>
            </a:extLst>
          </p:cNvPr>
          <p:cNvSpPr txBox="1"/>
          <p:nvPr/>
        </p:nvSpPr>
        <p:spPr>
          <a:xfrm>
            <a:off x="1040524" y="2609193"/>
            <a:ext cx="2604609" cy="3602421"/>
          </a:xfrm>
          <a:prstGeom prst="rect">
            <a:avLst/>
          </a:prstGeom>
          <a:noFill/>
        </p:spPr>
        <p:txBody>
          <a:bodyPr wrap="square" rtlCol="0">
            <a:spAutoFit/>
          </a:bodyPr>
          <a:lstStyle/>
          <a:p>
            <a:pPr algn="ctr"/>
            <a:r>
              <a:rPr lang="en-US" sz="2400" b="1" dirty="0"/>
              <a:t>People</a:t>
            </a:r>
          </a:p>
          <a:p>
            <a:pPr marL="656594" indent="-656594">
              <a:buFont typeface="Arial"/>
              <a:buChar char="•"/>
            </a:pPr>
            <a:endParaRPr lang="en-US" sz="1600" dirty="0"/>
          </a:p>
          <a:p>
            <a:pPr algn="ctr"/>
            <a:r>
              <a:rPr lang="en-US" sz="1800" dirty="0"/>
              <a:t>Increased efficiency</a:t>
            </a:r>
          </a:p>
          <a:p>
            <a:pPr algn="ctr"/>
            <a:endParaRPr lang="en-US" sz="1800" dirty="0"/>
          </a:p>
          <a:p>
            <a:pPr algn="ctr"/>
            <a:r>
              <a:rPr lang="en-US" sz="1800" dirty="0"/>
              <a:t>Improved focus</a:t>
            </a:r>
          </a:p>
          <a:p>
            <a:pPr algn="ctr"/>
            <a:endParaRPr lang="en-US" sz="1800" dirty="0"/>
          </a:p>
          <a:p>
            <a:pPr algn="ctr"/>
            <a:r>
              <a:rPr lang="en-US" sz="1800" dirty="0"/>
              <a:t>Reduced task complexity</a:t>
            </a:r>
          </a:p>
          <a:p>
            <a:pPr algn="ctr"/>
            <a:endParaRPr lang="en-US" sz="1800" dirty="0"/>
          </a:p>
          <a:p>
            <a:pPr algn="ctr"/>
            <a:r>
              <a:rPr lang="en-US" sz="1800" dirty="0"/>
              <a:t>Higher productivity</a:t>
            </a:r>
          </a:p>
          <a:p>
            <a:pPr algn="ctr"/>
            <a:endParaRPr lang="en-US" sz="1800" dirty="0"/>
          </a:p>
          <a:p>
            <a:pPr algn="ctr"/>
            <a:r>
              <a:rPr lang="en-US" sz="1800" dirty="0"/>
              <a:t>Job satisfaction</a:t>
            </a:r>
          </a:p>
          <a:p>
            <a:endParaRPr lang="en-US" dirty="0"/>
          </a:p>
        </p:txBody>
      </p:sp>
      <p:sp>
        <p:nvSpPr>
          <p:cNvPr id="13" name="TextBox 12">
            <a:extLst>
              <a:ext uri="{FF2B5EF4-FFF2-40B4-BE49-F238E27FC236}">
                <a16:creationId xmlns:a16="http://schemas.microsoft.com/office/drawing/2014/main" id="{EDCA1B4D-141B-FBEB-0D74-A605542133B3}"/>
              </a:ext>
            </a:extLst>
          </p:cNvPr>
          <p:cNvSpPr txBox="1"/>
          <p:nvPr/>
        </p:nvSpPr>
        <p:spPr>
          <a:xfrm>
            <a:off x="8552793" y="2609193"/>
            <a:ext cx="2680138" cy="3785652"/>
          </a:xfrm>
          <a:prstGeom prst="rect">
            <a:avLst/>
          </a:prstGeom>
          <a:noFill/>
        </p:spPr>
        <p:txBody>
          <a:bodyPr wrap="square" rtlCol="0">
            <a:spAutoFit/>
          </a:bodyPr>
          <a:lstStyle/>
          <a:p>
            <a:pPr algn="ctr"/>
            <a:r>
              <a:rPr lang="en-US" sz="2400" b="1" dirty="0"/>
              <a:t>Profit</a:t>
            </a:r>
          </a:p>
          <a:p>
            <a:pPr algn="ctr"/>
            <a:endParaRPr lang="en-US" sz="1800" dirty="0"/>
          </a:p>
          <a:p>
            <a:pPr algn="ctr"/>
            <a:r>
              <a:rPr lang="en-US" sz="1800" dirty="0"/>
              <a:t>Cost savings</a:t>
            </a:r>
          </a:p>
          <a:p>
            <a:pPr algn="ctr"/>
            <a:endParaRPr lang="en-US" sz="1800" dirty="0"/>
          </a:p>
          <a:p>
            <a:pPr algn="ctr"/>
            <a:r>
              <a:rPr lang="en-US" sz="1800" dirty="0"/>
              <a:t>Increased productivity and faster production schedules and this leads to increased revenue</a:t>
            </a:r>
          </a:p>
          <a:p>
            <a:pPr algn="ctr"/>
            <a:endParaRPr lang="en-US" sz="1800" dirty="0"/>
          </a:p>
          <a:p>
            <a:pPr algn="ctr"/>
            <a:r>
              <a:rPr lang="en-US" sz="1800" dirty="0"/>
              <a:t>Operational efficiency</a:t>
            </a:r>
          </a:p>
          <a:p>
            <a:pPr algn="ctr"/>
            <a:r>
              <a:rPr lang="en-US" sz="1800" dirty="0"/>
              <a:t>Enhanced product consistency</a:t>
            </a:r>
          </a:p>
          <a:p>
            <a:endParaRPr lang="en-US" dirty="0"/>
          </a:p>
        </p:txBody>
      </p:sp>
    </p:spTree>
    <p:extLst>
      <p:ext uri="{BB962C8B-B14F-4D97-AF65-F5344CB8AC3E}">
        <p14:creationId xmlns:p14="http://schemas.microsoft.com/office/powerpoint/2010/main" val="2915795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087"/>
            <a:ext cx="12191192" cy="950906"/>
          </a:xfrm>
        </p:spPr>
        <p:txBody>
          <a:bodyPr/>
          <a:lstStyle/>
          <a:p>
            <a:pPr algn="ctr"/>
            <a:r>
              <a:rPr lang="fr-FR" dirty="0"/>
              <a:t>Issue Log Item 1</a:t>
            </a:r>
          </a:p>
        </p:txBody>
      </p:sp>
      <p:sp>
        <p:nvSpPr>
          <p:cNvPr id="3" name="Content Placeholder 2"/>
          <p:cNvSpPr>
            <a:spLocks noGrp="1"/>
          </p:cNvSpPr>
          <p:nvPr>
            <p:ph idx="1"/>
          </p:nvPr>
        </p:nvSpPr>
        <p:spPr>
          <a:xfrm>
            <a:off x="1410027" y="1721678"/>
            <a:ext cx="9847174" cy="1048295"/>
          </a:xfrm>
        </p:spPr>
        <p:txBody>
          <a:bodyPr vert="horz" lIns="91440" tIns="45720" rIns="91440" bIns="45720" rtlCol="0" anchor="t">
            <a:normAutofit/>
          </a:bodyPr>
          <a:lstStyle/>
          <a:p>
            <a:pPr marL="0" indent="0">
              <a:buNone/>
            </a:pPr>
            <a:endParaRPr lang="en-US" sz="2400" b="1" dirty="0">
              <a:ea typeface="+mn-lt"/>
              <a:cs typeface="+mn-lt"/>
            </a:endParaRPr>
          </a:p>
          <a:p>
            <a:pPr marL="0" indent="0">
              <a:buNone/>
            </a:pPr>
            <a:endParaRPr lang="en-US" sz="2800" b="1" i="1" dirty="0"/>
          </a:p>
          <a:p>
            <a:pPr marL="0" indent="0">
              <a:buNone/>
            </a:pPr>
            <a:endParaRPr lang="en-US" sz="2800" b="1" dirty="0"/>
          </a:p>
          <a:p>
            <a:pPr marL="457200" indent="-457200"/>
            <a:endParaRPr lang="en-US" sz="2800" b="1" i="1" dirty="0"/>
          </a:p>
        </p:txBody>
      </p:sp>
      <p:sp>
        <p:nvSpPr>
          <p:cNvPr id="4" name="TextBox 3">
            <a:extLst>
              <a:ext uri="{FF2B5EF4-FFF2-40B4-BE49-F238E27FC236}">
                <a16:creationId xmlns:a16="http://schemas.microsoft.com/office/drawing/2014/main" id="{0DF3AF77-7077-2FED-7CF2-D5425DEEEA48}"/>
              </a:ext>
            </a:extLst>
          </p:cNvPr>
          <p:cNvSpPr txBox="1"/>
          <p:nvPr/>
        </p:nvSpPr>
        <p:spPr>
          <a:xfrm>
            <a:off x="1411772" y="1741483"/>
            <a:ext cx="98039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t>There is general confusion among stakeholders regarding their level of decision-making power, involvement, and scheduling of major project milestones.</a:t>
            </a:r>
          </a:p>
        </p:txBody>
      </p:sp>
      <p:sp>
        <p:nvSpPr>
          <p:cNvPr id="5" name="TextBox 4">
            <a:extLst>
              <a:ext uri="{FF2B5EF4-FFF2-40B4-BE49-F238E27FC236}">
                <a16:creationId xmlns:a16="http://schemas.microsoft.com/office/drawing/2014/main" id="{BA7E13B5-92C3-98CA-1A8C-CA41A4B8B8D5}"/>
              </a:ext>
            </a:extLst>
          </p:cNvPr>
          <p:cNvSpPr txBox="1"/>
          <p:nvPr/>
        </p:nvSpPr>
        <p:spPr>
          <a:xfrm>
            <a:off x="6931339" y="2768646"/>
            <a:ext cx="5259853" cy="37035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100"/>
              </a:spcBef>
            </a:pPr>
            <a:r>
              <a:rPr lang="en-US" sz="2800" b="1" dirty="0"/>
              <a:t>Recommendations:</a:t>
            </a:r>
            <a:endParaRPr lang="en-US" sz="2800" dirty="0"/>
          </a:p>
          <a:p>
            <a:pPr marL="457200" indent="-457200">
              <a:lnSpc>
                <a:spcPct val="90000"/>
              </a:lnSpc>
              <a:spcBef>
                <a:spcPts val="1100"/>
              </a:spcBef>
              <a:buFont typeface="Arial"/>
              <a:buChar char="•"/>
            </a:pPr>
            <a:r>
              <a:rPr lang="en-US" sz="2400" dirty="0"/>
              <a:t>Update charter to clearly define roles and decision-making.</a:t>
            </a:r>
          </a:p>
          <a:p>
            <a:pPr marL="457200" indent="-457200">
              <a:lnSpc>
                <a:spcPct val="90000"/>
              </a:lnSpc>
              <a:spcBef>
                <a:spcPts val="1100"/>
              </a:spcBef>
              <a:buFont typeface="Arial"/>
              <a:buChar char="•"/>
            </a:pPr>
            <a:r>
              <a:rPr lang="en-US" sz="2400" dirty="0"/>
              <a:t>Create a clear communication plan with updates.</a:t>
            </a:r>
          </a:p>
          <a:p>
            <a:pPr marL="457200" indent="-457200">
              <a:lnSpc>
                <a:spcPct val="90000"/>
              </a:lnSpc>
              <a:spcBef>
                <a:spcPts val="1100"/>
              </a:spcBef>
              <a:buFont typeface="Arial"/>
              <a:buChar char="•"/>
            </a:pPr>
            <a:r>
              <a:rPr lang="en-US" sz="2400" dirty="0"/>
              <a:t>Use scheduling tools to track milestones and responsibilities</a:t>
            </a:r>
          </a:p>
          <a:p>
            <a:pPr marL="457200" indent="-457200">
              <a:lnSpc>
                <a:spcPct val="90000"/>
              </a:lnSpc>
              <a:spcBef>
                <a:spcPts val="1100"/>
              </a:spcBef>
              <a:buFont typeface="Arial"/>
              <a:buChar char="•"/>
            </a:pPr>
            <a:r>
              <a:rPr lang="en-US" sz="2400" dirty="0"/>
              <a:t>Hold training sessions to review roles</a:t>
            </a:r>
          </a:p>
        </p:txBody>
      </p:sp>
      <p:pic>
        <p:nvPicPr>
          <p:cNvPr id="6" name="Picture 5" descr="A group of people sitting at a table with drawings on the wall&#10;&#10;Description automatically generated">
            <a:extLst>
              <a:ext uri="{FF2B5EF4-FFF2-40B4-BE49-F238E27FC236}">
                <a16:creationId xmlns:a16="http://schemas.microsoft.com/office/drawing/2014/main" id="{0736135F-611E-F24F-B93A-E33DB88592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25678" y="2765745"/>
            <a:ext cx="5170130" cy="2883284"/>
          </a:xfrm>
          <a:prstGeom prst="rect">
            <a:avLst/>
          </a:prstGeom>
        </p:spPr>
      </p:pic>
      <p:sp>
        <p:nvSpPr>
          <p:cNvPr id="7" name="TextBox 6">
            <a:extLst>
              <a:ext uri="{FF2B5EF4-FFF2-40B4-BE49-F238E27FC236}">
                <a16:creationId xmlns:a16="http://schemas.microsoft.com/office/drawing/2014/main" id="{C5F11C8C-1789-AADF-9075-4D43300DBEEC}"/>
              </a:ext>
            </a:extLst>
          </p:cNvPr>
          <p:cNvSpPr txBox="1"/>
          <p:nvPr/>
        </p:nvSpPr>
        <p:spPr>
          <a:xfrm>
            <a:off x="1409290" y="5640234"/>
            <a:ext cx="9144000" cy="317500"/>
          </a:xfrm>
          <a:prstGeom prst="rect">
            <a:avLst/>
          </a:prstGeom>
        </p:spPr>
        <p:txBody>
          <a:bodyPr>
            <a:normAutofit fontScale="92500" lnSpcReduction="20000"/>
          </a:bodyPr>
          <a:lstStyle/>
          <a:p>
            <a:r>
              <a:rPr lang="en-US" dirty="0" err="1"/>
              <a:t>ThePhoto</a:t>
            </a:r>
            <a:r>
              <a:rPr lang="en-US" dirty="0"/>
              <a:t> by </a:t>
            </a:r>
            <a:r>
              <a:rPr lang="en-US" dirty="0" err="1"/>
              <a:t>PhotoAuthor</a:t>
            </a:r>
            <a:r>
              <a:rPr lang="en-US" dirty="0"/>
              <a:t> is licensed under CCYYSA.</a:t>
            </a:r>
          </a:p>
        </p:txBody>
      </p:sp>
    </p:spTree>
    <p:extLst>
      <p:ext uri="{BB962C8B-B14F-4D97-AF65-F5344CB8AC3E}">
        <p14:creationId xmlns:p14="http://schemas.microsoft.com/office/powerpoint/2010/main" val="3022553782"/>
      </p:ext>
    </p:extLst>
  </p:cSld>
  <p:clrMapOvr>
    <a:masterClrMapping/>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3566"/>
          </a:xfrm>
        </p:spPr>
        <p:txBody>
          <a:bodyPr/>
          <a:lstStyle/>
          <a:p>
            <a:pPr algn="ctr"/>
            <a:r>
              <a:rPr lang="fr-FR" dirty="0"/>
              <a:t>Issue Log Item 2</a:t>
            </a:r>
          </a:p>
        </p:txBody>
      </p:sp>
      <p:sp>
        <p:nvSpPr>
          <p:cNvPr id="3" name="Content Placeholder 2"/>
          <p:cNvSpPr>
            <a:spLocks noGrp="1"/>
          </p:cNvSpPr>
          <p:nvPr>
            <p:ph idx="1"/>
          </p:nvPr>
        </p:nvSpPr>
        <p:spPr/>
        <p:txBody>
          <a:bodyPr vert="horz" lIns="91440" tIns="45720" rIns="91440" bIns="45720" rtlCol="0" anchor="t">
            <a:normAutofit/>
          </a:bodyPr>
          <a:lstStyle/>
          <a:p>
            <a:pPr marL="210185" indent="-210185">
              <a:buNone/>
            </a:pPr>
            <a:endParaRPr lang="en-US" sz="2400" dirty="0">
              <a:solidFill>
                <a:srgbClr val="565A5C"/>
              </a:solidFill>
              <a:ea typeface="+mn-lt"/>
              <a:cs typeface="+mn-lt"/>
            </a:endParaRPr>
          </a:p>
          <a:p>
            <a:pPr marL="0" indent="0">
              <a:buNone/>
            </a:pPr>
            <a:endParaRPr lang="en-US" sz="2400" b="1" dirty="0"/>
          </a:p>
          <a:p>
            <a:pPr marL="0" indent="0">
              <a:buNone/>
            </a:pPr>
            <a:endParaRPr lang="en-US" sz="2800" b="1" i="1" dirty="0"/>
          </a:p>
        </p:txBody>
      </p:sp>
      <p:sp>
        <p:nvSpPr>
          <p:cNvPr id="4" name="TextBox 3">
            <a:extLst>
              <a:ext uri="{FF2B5EF4-FFF2-40B4-BE49-F238E27FC236}">
                <a16:creationId xmlns:a16="http://schemas.microsoft.com/office/drawing/2014/main" id="{4D7EB90C-507C-1C1F-865D-49ED5FB50DDD}"/>
              </a:ext>
            </a:extLst>
          </p:cNvPr>
          <p:cNvSpPr txBox="1"/>
          <p:nvPr/>
        </p:nvSpPr>
        <p:spPr>
          <a:xfrm>
            <a:off x="0" y="1282205"/>
            <a:ext cx="12191999" cy="1131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lvl="0" indent="-171450" rtl="0">
              <a:buFont typeface="Arial,Sans-Serif"/>
              <a:buChar char="•"/>
            </a:pPr>
            <a:r>
              <a:rPr lang="en-US" sz="950" dirty="0">
                <a:solidFill>
                  <a:srgbClr val="444444"/>
                </a:solidFill>
                <a:latin typeface="Corbel"/>
                <a:ea typeface="Arial"/>
                <a:cs typeface="Arial"/>
              </a:rPr>
              <a:t>​</a:t>
            </a:r>
          </a:p>
          <a:p>
            <a:pPr algn="ctr" rtl="0"/>
            <a:r>
              <a:rPr lang="en-US" sz="2000" b="1" dirty="0">
                <a:solidFill>
                  <a:srgbClr val="4D3E2F"/>
                </a:solidFill>
                <a:latin typeface="Corbel"/>
                <a:ea typeface="Arial"/>
                <a:cs typeface="Arial"/>
              </a:rPr>
              <a:t>A stakeholder has recommended a change from the existing product packaging to shiny foil packaging for aesthetic reasons, and they have asked for this built into the process workflow documents. </a:t>
            </a:r>
            <a:r>
              <a:rPr lang="en-US" sz="2000" b="1" dirty="0">
                <a:solidFill>
                  <a:srgbClr val="444444"/>
                </a:solidFill>
                <a:latin typeface="Corbel"/>
                <a:ea typeface="Arial"/>
                <a:cs typeface="Arial"/>
              </a:rPr>
              <a:t>​</a:t>
            </a:r>
          </a:p>
          <a:p>
            <a:pPr rtl="0"/>
            <a:r>
              <a:rPr lang="en-US" dirty="0">
                <a:solidFill>
                  <a:srgbClr val="444444"/>
                </a:solidFill>
                <a:latin typeface="Corbel"/>
                <a:ea typeface="Arial"/>
                <a:cs typeface="Arial"/>
              </a:rPr>
              <a:t>​</a:t>
            </a:r>
            <a:endParaRPr lang="en-US" dirty="0"/>
          </a:p>
        </p:txBody>
      </p:sp>
      <p:sp>
        <p:nvSpPr>
          <p:cNvPr id="5" name="TextBox 4">
            <a:extLst>
              <a:ext uri="{FF2B5EF4-FFF2-40B4-BE49-F238E27FC236}">
                <a16:creationId xmlns:a16="http://schemas.microsoft.com/office/drawing/2014/main" id="{ED6BB9FD-569D-D42C-07F7-B11ED1C2090C}"/>
              </a:ext>
            </a:extLst>
          </p:cNvPr>
          <p:cNvSpPr txBox="1"/>
          <p:nvPr/>
        </p:nvSpPr>
        <p:spPr>
          <a:xfrm>
            <a:off x="934232" y="2340473"/>
            <a:ext cx="5945199"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Effects of this change:</a:t>
            </a:r>
          </a:p>
          <a:p>
            <a:pPr marL="342900" indent="-342900">
              <a:buFont typeface="Arial" panose="020B0604020202020204" pitchFamily="34" charset="0"/>
              <a:buChar char="•"/>
            </a:pPr>
            <a:r>
              <a:rPr lang="en-US" sz="2400" dirty="0"/>
              <a:t>More expensive</a:t>
            </a:r>
          </a:p>
          <a:p>
            <a:pPr marL="342900" indent="-342900">
              <a:buFont typeface="Arial" panose="020B0604020202020204" pitchFamily="34" charset="0"/>
              <a:buChar char="•"/>
            </a:pPr>
            <a:r>
              <a:rPr lang="en-US" sz="2400" dirty="0"/>
              <a:t>Change production timelines</a:t>
            </a:r>
          </a:p>
          <a:p>
            <a:pPr marL="342900" indent="-342900">
              <a:buFont typeface="Arial" panose="020B0604020202020204" pitchFamily="34" charset="0"/>
              <a:buChar char="•"/>
            </a:pPr>
            <a:r>
              <a:rPr lang="en-US" sz="2400" dirty="0"/>
              <a:t>Not biodegradable</a:t>
            </a:r>
          </a:p>
          <a:p>
            <a:pPr algn="l"/>
            <a:endParaRPr lang="en-US" sz="2400" b="1" dirty="0"/>
          </a:p>
          <a:p>
            <a:pPr algn="l"/>
            <a:r>
              <a:rPr lang="en-US" sz="2400" b="1" dirty="0"/>
              <a:t>Recommendation</a:t>
            </a:r>
          </a:p>
          <a:p>
            <a:pPr marL="285750" indent="-285750">
              <a:buFont typeface="Arial"/>
              <a:buChar char="•"/>
            </a:pPr>
            <a:r>
              <a:rPr lang="en-US" sz="2000" dirty="0"/>
              <a:t>Invest in finding the most sustainable packaging available that is either biodegradable or recyclable. The ideal would be biodegradable where the customer is not expected to recycle.</a:t>
            </a:r>
          </a:p>
          <a:p>
            <a:pPr marL="285750" indent="-285750">
              <a:buFont typeface="Arial"/>
              <a:buChar char="•"/>
            </a:pPr>
            <a:r>
              <a:rPr lang="en-US" sz="2000" dirty="0"/>
              <a:t>As mentioned, foil is not biodegradable or recyclable, so it does not meet our standards.</a:t>
            </a:r>
          </a:p>
          <a:p>
            <a:pPr marL="285750" indent="-285750">
              <a:buFont typeface="Arial"/>
              <a:buChar char="•"/>
            </a:pPr>
            <a:endParaRPr lang="en-US" sz="2400" dirty="0"/>
          </a:p>
          <a:p>
            <a:pPr marL="457200" indent="-457200">
              <a:buFont typeface="Arial"/>
              <a:buChar char="•"/>
            </a:pPr>
            <a:endParaRPr lang="en-US" sz="2800" dirty="0"/>
          </a:p>
          <a:p>
            <a:pPr marL="285750" indent="-285750">
              <a:buFont typeface="Arial"/>
              <a:buChar char="•"/>
            </a:pPr>
            <a:endParaRPr lang="en-US" dirty="0"/>
          </a:p>
        </p:txBody>
      </p:sp>
      <p:pic>
        <p:nvPicPr>
          <p:cNvPr id="6" name="Picture 5" descr="Green Recycle Symbol Free Stock Photo - Public Domain Pictures">
            <a:extLst>
              <a:ext uri="{FF2B5EF4-FFF2-40B4-BE49-F238E27FC236}">
                <a16:creationId xmlns:a16="http://schemas.microsoft.com/office/drawing/2014/main" id="{EE93BD7E-FD38-2FDA-394B-F97F6089BECD}"/>
              </a:ext>
            </a:extLst>
          </p:cNvPr>
          <p:cNvPicPr>
            <a:picLocks noChangeAspect="1"/>
          </p:cNvPicPr>
          <p:nvPr/>
        </p:nvPicPr>
        <p:blipFill>
          <a:blip r:embed="rId3"/>
          <a:stretch>
            <a:fillRect/>
          </a:stretch>
        </p:blipFill>
        <p:spPr>
          <a:xfrm>
            <a:off x="6709172" y="2511923"/>
            <a:ext cx="4548595" cy="3346812"/>
          </a:xfrm>
          <a:prstGeom prst="rect">
            <a:avLst/>
          </a:prstGeom>
        </p:spPr>
      </p:pic>
    </p:spTree>
    <p:extLst>
      <p:ext uri="{BB962C8B-B14F-4D97-AF65-F5344CB8AC3E}">
        <p14:creationId xmlns:p14="http://schemas.microsoft.com/office/powerpoint/2010/main" val="2327003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83566"/>
          </a:xfrm>
        </p:spPr>
        <p:txBody>
          <a:bodyPr/>
          <a:lstStyle/>
          <a:p>
            <a:pPr algn="ctr"/>
            <a:r>
              <a:rPr lang="fr-FR" dirty="0"/>
              <a:t>Issue Log Item 3</a:t>
            </a:r>
          </a:p>
        </p:txBody>
      </p:sp>
      <p:sp>
        <p:nvSpPr>
          <p:cNvPr id="3" name="Content Placeholder 2"/>
          <p:cNvSpPr>
            <a:spLocks noGrp="1"/>
          </p:cNvSpPr>
          <p:nvPr>
            <p:ph idx="1"/>
          </p:nvPr>
        </p:nvSpPr>
        <p:spPr>
          <a:xfrm>
            <a:off x="1382813" y="1579608"/>
            <a:ext cx="9399162" cy="1137254"/>
          </a:xfrm>
        </p:spPr>
        <p:txBody>
          <a:bodyPr vert="horz" lIns="91440" tIns="45720" rIns="91440" bIns="45720" rtlCol="0" anchor="t">
            <a:normAutofit fontScale="85000" lnSpcReduction="20000"/>
          </a:bodyPr>
          <a:lstStyle/>
          <a:p>
            <a:pPr marL="0" indent="0">
              <a:buNone/>
            </a:pPr>
            <a:endParaRPr lang="en-US" sz="2400" b="1" dirty="0">
              <a:ea typeface="+mn-lt"/>
              <a:cs typeface="+mn-lt"/>
            </a:endParaRPr>
          </a:p>
          <a:p>
            <a:pPr marL="210185" indent="-210185">
              <a:buFont typeface="Arial"/>
              <a:buChar char="•"/>
            </a:pPr>
            <a:endParaRPr lang="en-US" sz="2800" dirty="0">
              <a:solidFill>
                <a:srgbClr val="565A5C"/>
              </a:solidFill>
            </a:endParaRPr>
          </a:p>
          <a:p>
            <a:pPr marL="210185" indent="-210185">
              <a:buNone/>
            </a:pPr>
            <a:r>
              <a:rPr lang="en-US" sz="2800" dirty="0">
                <a:solidFill>
                  <a:srgbClr val="565A5C"/>
                </a:solidFill>
                <a:ea typeface="+mn-lt"/>
                <a:cs typeface="+mn-lt"/>
              </a:rPr>
              <a:t>.</a:t>
            </a:r>
            <a:endParaRPr lang="en-US" dirty="0"/>
          </a:p>
          <a:p>
            <a:pPr marL="0" indent="0">
              <a:buNone/>
            </a:pPr>
            <a:endParaRPr lang="en-US" sz="2800" b="1" i="1" dirty="0"/>
          </a:p>
        </p:txBody>
      </p:sp>
      <p:sp>
        <p:nvSpPr>
          <p:cNvPr id="6" name="TextBox 5">
            <a:extLst>
              <a:ext uri="{FF2B5EF4-FFF2-40B4-BE49-F238E27FC236}">
                <a16:creationId xmlns:a16="http://schemas.microsoft.com/office/drawing/2014/main" id="{D7446E61-D148-D9FA-2E3B-C0BD108ACD72}"/>
              </a:ext>
            </a:extLst>
          </p:cNvPr>
          <p:cNvSpPr txBox="1"/>
          <p:nvPr/>
        </p:nvSpPr>
        <p:spPr>
          <a:xfrm>
            <a:off x="1382813" y="1415511"/>
            <a:ext cx="965930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The procurement department wants to triple the project budget to allocate more funds to researching, testing, and finding a new supplier for compostable packaging materials.</a:t>
            </a:r>
            <a:endParaRPr lang="en-US" sz="2000" b="1" dirty="0"/>
          </a:p>
          <a:p>
            <a:pPr algn="l"/>
            <a:endParaRPr lang="en-US" dirty="0"/>
          </a:p>
        </p:txBody>
      </p:sp>
      <p:sp>
        <p:nvSpPr>
          <p:cNvPr id="7" name="TextBox 6">
            <a:extLst>
              <a:ext uri="{FF2B5EF4-FFF2-40B4-BE49-F238E27FC236}">
                <a16:creationId xmlns:a16="http://schemas.microsoft.com/office/drawing/2014/main" id="{903F184B-11F3-22A4-6F08-E5E12FC5A859}"/>
              </a:ext>
            </a:extLst>
          </p:cNvPr>
          <p:cNvSpPr txBox="1"/>
          <p:nvPr/>
        </p:nvSpPr>
        <p:spPr>
          <a:xfrm>
            <a:off x="1382813" y="2740231"/>
            <a:ext cx="5706508"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400" b="1" baseline="0" dirty="0">
                <a:solidFill>
                  <a:srgbClr val="4D3E2F"/>
                </a:solidFill>
                <a:latin typeface="Corbel"/>
                <a:ea typeface="Segoe UI"/>
                <a:cs typeface="Segoe UI"/>
              </a:rPr>
              <a:t>Recommendations</a:t>
            </a:r>
            <a:r>
              <a:rPr lang="en-US" sz="2400" dirty="0">
                <a:solidFill>
                  <a:srgbClr val="4D3E2F"/>
                </a:solidFill>
                <a:latin typeface="Corbel"/>
                <a:ea typeface="Segoe UI"/>
                <a:cs typeface="Segoe UI"/>
              </a:rPr>
              <a:t>​</a:t>
            </a:r>
          </a:p>
          <a:p>
            <a:pPr marL="342900" lvl="0" indent="-342900" rtl="0">
              <a:buFont typeface="Arial,Sans-Serif"/>
              <a:buChar char="•"/>
            </a:pPr>
            <a:r>
              <a:rPr lang="en-US" sz="2000" dirty="0">
                <a:solidFill>
                  <a:srgbClr val="4D3E2F"/>
                </a:solidFill>
                <a:latin typeface="Corbel"/>
                <a:cs typeface="Arial"/>
              </a:rPr>
              <a:t>Move forward with the new budget for research, testing, and finding a new supplier for compostable packaging.</a:t>
            </a:r>
          </a:p>
          <a:p>
            <a:pPr marL="342900" lvl="0" indent="-342900" rtl="0">
              <a:buFont typeface="Arial,Sans-Serif"/>
              <a:buChar char="•"/>
            </a:pPr>
            <a:r>
              <a:rPr lang="en-US" sz="2000" dirty="0">
                <a:solidFill>
                  <a:srgbClr val="4D3E2F"/>
                </a:solidFill>
                <a:latin typeface="Corbel"/>
                <a:cs typeface="Arial"/>
              </a:rPr>
              <a:t>Contract with a third party </a:t>
            </a:r>
          </a:p>
          <a:p>
            <a:pPr marL="342900" lvl="0" indent="-342900" rtl="0">
              <a:buFont typeface="Arial,Sans-Serif"/>
              <a:buChar char="•"/>
            </a:pPr>
            <a:r>
              <a:rPr lang="en-US" sz="2000" dirty="0">
                <a:solidFill>
                  <a:srgbClr val="4D3E2F"/>
                </a:solidFill>
                <a:latin typeface="Corbel"/>
                <a:cs typeface="Arial"/>
              </a:rPr>
              <a:t>Research grants and subsidies</a:t>
            </a:r>
          </a:p>
          <a:p>
            <a:pPr marL="342900" lvl="0" indent="-342900" rtl="0">
              <a:buFont typeface="Arial,Sans-Serif"/>
              <a:buChar char="•"/>
            </a:pPr>
            <a:r>
              <a:rPr lang="en-US" sz="2000" dirty="0">
                <a:solidFill>
                  <a:srgbClr val="4D3E2F"/>
                </a:solidFill>
                <a:latin typeface="Corbel"/>
                <a:cs typeface="Arial"/>
              </a:rPr>
              <a:t>Analyze the feasibility of eliminating some packaging to save costs.</a:t>
            </a:r>
          </a:p>
          <a:p>
            <a:pPr marL="342900" lvl="0" indent="-342900" rtl="0">
              <a:buFont typeface="Arial,Sans-Serif"/>
              <a:buChar char="•"/>
            </a:pPr>
            <a:r>
              <a:rPr lang="en-US" sz="2000" dirty="0">
                <a:solidFill>
                  <a:srgbClr val="4D3E2F"/>
                </a:solidFill>
                <a:latin typeface="Corbel"/>
                <a:cs typeface="Arial"/>
              </a:rPr>
              <a:t>Consider investing in renewable energy sources such as solar panels and take advantage of government subsidies and grants for research and testing to offset our costs.</a:t>
            </a:r>
            <a:endParaRPr lang="en-US" sz="1600" dirty="0"/>
          </a:p>
        </p:txBody>
      </p:sp>
      <p:pic>
        <p:nvPicPr>
          <p:cNvPr id="8" name="Picture 7" descr="A pen and ruler on graph paper&#10;&#10;Description automatically generated">
            <a:extLst>
              <a:ext uri="{FF2B5EF4-FFF2-40B4-BE49-F238E27FC236}">
                <a16:creationId xmlns:a16="http://schemas.microsoft.com/office/drawing/2014/main" id="{8C3C748B-44D0-4397-71A9-02C375798D1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89321" y="2821199"/>
            <a:ext cx="4680858" cy="3075214"/>
          </a:xfrm>
          <a:prstGeom prst="rect">
            <a:avLst/>
          </a:prstGeom>
        </p:spPr>
      </p:pic>
      <p:sp>
        <p:nvSpPr>
          <p:cNvPr id="9" name="TextBox 8">
            <a:extLst>
              <a:ext uri="{FF2B5EF4-FFF2-40B4-BE49-F238E27FC236}">
                <a16:creationId xmlns:a16="http://schemas.microsoft.com/office/drawing/2014/main" id="{91BBCBB1-55FC-BD56-E81A-C76DA1A2028F}"/>
              </a:ext>
            </a:extLst>
          </p:cNvPr>
          <p:cNvSpPr txBox="1"/>
          <p:nvPr/>
        </p:nvSpPr>
        <p:spPr>
          <a:xfrm>
            <a:off x="7742464" y="6000750"/>
            <a:ext cx="4027715" cy="154215"/>
          </a:xfrm>
          <a:prstGeom prst="rect">
            <a:avLst/>
          </a:prstGeom>
        </p:spPr>
        <p:txBody>
          <a:bodyPr>
            <a:normAutofit fontScale="25000" lnSpcReduction="20000"/>
          </a:bodyPr>
          <a:lstStyle/>
          <a:p>
            <a:r>
              <a:rPr lang="en-US"/>
              <a:t>ThePhoto by PhotoAuthor is licensed under CCYYSA.</a:t>
            </a:r>
          </a:p>
        </p:txBody>
      </p:sp>
    </p:spTree>
    <p:extLst>
      <p:ext uri="{BB962C8B-B14F-4D97-AF65-F5344CB8AC3E}">
        <p14:creationId xmlns:p14="http://schemas.microsoft.com/office/powerpoint/2010/main" val="4124501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717087"/>
          </a:xfrm>
        </p:spPr>
        <p:txBody>
          <a:bodyPr/>
          <a:lstStyle/>
          <a:p>
            <a:pPr algn="ctr"/>
            <a:r>
              <a:rPr lang="en-US" b="1" dirty="0"/>
              <a:t>References</a:t>
            </a:r>
            <a:endParaRPr lang="en-US" dirty="0"/>
          </a:p>
        </p:txBody>
      </p:sp>
      <p:sp>
        <p:nvSpPr>
          <p:cNvPr id="3" name="TextBox 2">
            <a:extLst>
              <a:ext uri="{FF2B5EF4-FFF2-40B4-BE49-F238E27FC236}">
                <a16:creationId xmlns:a16="http://schemas.microsoft.com/office/drawing/2014/main" id="{B3DC923C-983E-B79D-8900-20287FC38E69}"/>
              </a:ext>
            </a:extLst>
          </p:cNvPr>
          <p:cNvSpPr txBox="1"/>
          <p:nvPr/>
        </p:nvSpPr>
        <p:spPr>
          <a:xfrm>
            <a:off x="638884" y="782121"/>
            <a:ext cx="10670782"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200000"/>
              </a:lnSpc>
              <a:spcBef>
                <a:spcPts val="0"/>
              </a:spcBef>
              <a:spcAft>
                <a:spcPts val="0"/>
              </a:spcAft>
            </a:pPr>
            <a:r>
              <a:rPr lang="en-US" sz="1400" dirty="0" err="1">
                <a:solidFill>
                  <a:srgbClr val="333333"/>
                </a:solidFill>
                <a:latin typeface="Times New Roman" panose="02020603050405020304" pitchFamily="18" charset="0"/>
                <a:ea typeface="+mn-lt"/>
                <a:cs typeface="Times New Roman" panose="02020603050405020304" pitchFamily="18" charset="0"/>
              </a:rPr>
              <a:t>Econocorp</a:t>
            </a:r>
            <a:r>
              <a:rPr lang="en-US" sz="1400" dirty="0">
                <a:solidFill>
                  <a:srgbClr val="333333"/>
                </a:solidFill>
                <a:latin typeface="Times New Roman" panose="02020603050405020304" pitchFamily="18" charset="0"/>
                <a:ea typeface="+mn-lt"/>
                <a:cs typeface="Times New Roman" panose="02020603050405020304" pitchFamily="18" charset="0"/>
              </a:rPr>
              <a:t>. (</a:t>
            </a:r>
            <a:r>
              <a:rPr lang="en-US" sz="1400" dirty="0" err="1">
                <a:solidFill>
                  <a:srgbClr val="333333"/>
                </a:solidFill>
                <a:latin typeface="Times New Roman" panose="02020603050405020304" pitchFamily="18" charset="0"/>
                <a:ea typeface="+mn-lt"/>
                <a:cs typeface="Times New Roman" panose="02020603050405020304" pitchFamily="18" charset="0"/>
              </a:rPr>
              <a:t>nd.d</a:t>
            </a:r>
            <a:r>
              <a:rPr lang="en-US" sz="1400" dirty="0">
                <a:solidFill>
                  <a:srgbClr val="333333"/>
                </a:solidFill>
                <a:latin typeface="Times New Roman" panose="02020603050405020304" pitchFamily="18" charset="0"/>
                <a:ea typeface="+mn-lt"/>
                <a:cs typeface="Times New Roman" panose="02020603050405020304" pitchFamily="18" charset="0"/>
              </a:rPr>
              <a:t>). </a:t>
            </a:r>
            <a:r>
              <a:rPr lang="en-US" sz="1400" i="1" dirty="0">
                <a:solidFill>
                  <a:srgbClr val="333333"/>
                </a:solidFill>
                <a:latin typeface="Times New Roman" panose="02020603050405020304" pitchFamily="18" charset="0"/>
                <a:ea typeface="+mn-lt"/>
                <a:cs typeface="Times New Roman" panose="02020603050405020304" pitchFamily="18" charset="0"/>
              </a:rPr>
              <a:t>Packaging efficiency and lean manufacturing: Strategies for success. </a:t>
            </a:r>
            <a:r>
              <a:rPr lang="en-US" sz="1400" dirty="0">
                <a:solidFill>
                  <a:srgbClr val="333333"/>
                </a:solidFill>
                <a:latin typeface="Times New Roman" panose="02020603050405020304" pitchFamily="18" charset="0"/>
                <a:ea typeface="+mn-lt"/>
                <a:cs typeface="Times New Roman" panose="02020603050405020304" pitchFamily="18" charset="0"/>
                <a:hlinkClick r:id="rId3"/>
              </a:rPr>
              <a:t>https://www.econocorp.com/packaging-efficiency-and-</a:t>
            </a:r>
            <a:endParaRPr lang="en-US" sz="1400" dirty="0">
              <a:solidFill>
                <a:srgbClr val="333333"/>
              </a:solidFill>
              <a:latin typeface="Times New Roman" panose="02020603050405020304" pitchFamily="18" charset="0"/>
              <a:ea typeface="+mn-lt"/>
              <a:cs typeface="Times New Roman" panose="02020603050405020304" pitchFamily="18" charset="0"/>
            </a:endParaRPr>
          </a:p>
          <a:p>
            <a:pPr marL="0" marR="0">
              <a:lnSpc>
                <a:spcPct val="200000"/>
              </a:lnSpc>
              <a:spcBef>
                <a:spcPts val="0"/>
              </a:spcBef>
              <a:spcAft>
                <a:spcPts val="0"/>
              </a:spcAft>
            </a:pPr>
            <a:r>
              <a:rPr lang="en-US" sz="1400" dirty="0">
                <a:solidFill>
                  <a:srgbClr val="333333"/>
                </a:solidFill>
                <a:latin typeface="Times New Roman" panose="02020603050405020304" pitchFamily="18" charset="0"/>
                <a:ea typeface="+mn-lt"/>
                <a:cs typeface="Times New Roman" panose="02020603050405020304" pitchFamily="18" charset="0"/>
              </a:rPr>
              <a:t>	lean-manufacturing-strategies-for</a:t>
            </a:r>
          </a:p>
          <a:p>
            <a:pPr marL="0" marR="0">
              <a:lnSpc>
                <a:spcPct val="200000"/>
              </a:lnSpc>
              <a:spcBef>
                <a:spcPts val="0"/>
              </a:spcBef>
              <a:spcAft>
                <a:spcPts val="0"/>
              </a:spcAft>
            </a:pPr>
            <a:r>
              <a:rPr lang="en-US" sz="1400" dirty="0">
                <a:solidFill>
                  <a:srgbClr val="333333"/>
                </a:solidFill>
                <a:latin typeface="Times New Roman" panose="02020603050405020304" pitchFamily="18" charset="0"/>
                <a:ea typeface="+mn-lt"/>
                <a:cs typeface="Times New Roman" panose="02020603050405020304" pitchFamily="18" charset="0"/>
              </a:rPr>
              <a:t>	 success/#:~:text=Utilizing%20packaging%20that%20is%20appropriately,expenses%20due%20to%20volumetric%20considerations.</a:t>
            </a:r>
          </a:p>
          <a:p>
            <a:endParaRPr lang="en-US" sz="1400" kern="0" dirty="0">
              <a:solidFill>
                <a:srgbClr val="333333"/>
              </a:solidFill>
              <a:highlight>
                <a:srgbClr val="FFFFFF"/>
              </a:highlight>
              <a:latin typeface="Times New Roman" panose="02020603050405020304" pitchFamily="18" charset="0"/>
              <a:cs typeface="Times New Roman" panose="02020603050405020304" pitchFamily="18" charset="0"/>
            </a:endParaRPr>
          </a:p>
          <a:p>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National Institute of Food and Agriculture. (n.d.). </a:t>
            </a:r>
            <a:r>
              <a:rPr lang="en-US" sz="1400" i="1" kern="0" dirty="0">
                <a:solidFill>
                  <a:srgbClr val="333333"/>
                </a:solidFill>
                <a:highlight>
                  <a:srgbClr val="FFFFFF"/>
                </a:highlight>
                <a:latin typeface="Times New Roman" panose="02020603050405020304" pitchFamily="18" charset="0"/>
                <a:cs typeface="Times New Roman" panose="02020603050405020304" pitchFamily="18" charset="0"/>
              </a:rPr>
              <a:t>Sustainable agriculture programs</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a:t>
            </a:r>
          </a:p>
          <a:p>
            <a:endParaRPr lang="en-US" sz="1400" kern="0" dirty="0">
              <a:solidFill>
                <a:srgbClr val="333333"/>
              </a:solidFill>
              <a:highlight>
                <a:srgbClr val="FFFFFF"/>
              </a:highlight>
              <a:latin typeface="Times New Roman" panose="02020603050405020304" pitchFamily="18" charset="0"/>
              <a:cs typeface="Times New Roman" panose="02020603050405020304" pitchFamily="18" charset="0"/>
            </a:endParaRPr>
          </a:p>
          <a:p>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https://www.nifa.usda.gov/grants/programs/sustainable-agriculture-programs</a:t>
            </a:r>
          </a:p>
          <a:p>
            <a:pPr marL="0" marR="0">
              <a:lnSpc>
                <a:spcPct val="200000"/>
              </a:lnSpc>
              <a:spcBef>
                <a:spcPts val="0"/>
              </a:spcBef>
              <a:spcAft>
                <a:spcPts val="0"/>
              </a:spcAft>
            </a:pPr>
            <a:r>
              <a:rPr lang="en-US" sz="1400" dirty="0">
                <a:solidFill>
                  <a:srgbClr val="333333"/>
                </a:solidFill>
                <a:latin typeface="Times New Roman" panose="02020603050405020304" pitchFamily="18" charset="0"/>
                <a:ea typeface="+mn-lt"/>
                <a:cs typeface="Times New Roman" panose="02020603050405020304" pitchFamily="18" charset="0"/>
              </a:rPr>
              <a:t>PrintOnPack.com. (n.d.). </a:t>
            </a:r>
            <a:r>
              <a:rPr lang="en-US" sz="1400" i="1" dirty="0">
                <a:solidFill>
                  <a:srgbClr val="333333"/>
                </a:solidFill>
                <a:latin typeface="Times New Roman" panose="02020603050405020304" pitchFamily="18" charset="0"/>
                <a:ea typeface="+mn-lt"/>
                <a:cs typeface="Times New Roman" panose="02020603050405020304" pitchFamily="18" charset="0"/>
              </a:rPr>
              <a:t>The pros and cons of using foil packaging materials</a:t>
            </a:r>
            <a:r>
              <a:rPr lang="en-US" sz="1400" dirty="0">
                <a:solidFill>
                  <a:srgbClr val="333333"/>
                </a:solidFill>
                <a:latin typeface="Times New Roman" panose="02020603050405020304" pitchFamily="18" charset="0"/>
                <a:ea typeface="+mn-lt"/>
                <a:cs typeface="Times New Roman" panose="02020603050405020304" pitchFamily="18" charset="0"/>
              </a:rPr>
              <a:t>. </a:t>
            </a:r>
            <a:r>
              <a:rPr lang="en-US" sz="1400" dirty="0">
                <a:solidFill>
                  <a:srgbClr val="333333"/>
                </a:solidFill>
                <a:latin typeface="Times New Roman" panose="02020603050405020304" pitchFamily="18" charset="0"/>
                <a:ea typeface="+mn-lt"/>
                <a:cs typeface="Times New Roman" panose="02020603050405020304" pitchFamily="18" charset="0"/>
                <a:hlinkClick r:id="rId4"/>
              </a:rPr>
              <a:t>https://www.printonpack.com/blog/the-pros-and-</a:t>
            </a:r>
            <a:endParaRPr lang="en-US" sz="1400" dirty="0">
              <a:solidFill>
                <a:srgbClr val="333333"/>
              </a:solidFill>
              <a:latin typeface="Times New Roman" panose="02020603050405020304" pitchFamily="18" charset="0"/>
              <a:ea typeface="+mn-lt"/>
              <a:cs typeface="Times New Roman" panose="02020603050405020304" pitchFamily="18" charset="0"/>
            </a:endParaRPr>
          </a:p>
          <a:p>
            <a:pPr marL="0" marR="0">
              <a:lnSpc>
                <a:spcPct val="200000"/>
              </a:lnSpc>
              <a:spcBef>
                <a:spcPts val="0"/>
              </a:spcBef>
              <a:spcAft>
                <a:spcPts val="0"/>
              </a:spcAft>
            </a:pPr>
            <a:r>
              <a:rPr lang="en-US" sz="1400" dirty="0">
                <a:solidFill>
                  <a:srgbClr val="333333"/>
                </a:solidFill>
                <a:latin typeface="Times New Roman" panose="02020603050405020304" pitchFamily="18" charset="0"/>
                <a:ea typeface="+mn-lt"/>
                <a:cs typeface="Times New Roman" panose="02020603050405020304" pitchFamily="18" charset="0"/>
              </a:rPr>
              <a:t>	cons-of-using-foil-packaging-materials/#:~:text=2.</a:t>
            </a:r>
          </a:p>
          <a:p>
            <a:pPr marL="0" marR="0">
              <a:lnSpc>
                <a:spcPct val="200000"/>
              </a:lnSpc>
              <a:spcBef>
                <a:spcPts val="0"/>
              </a:spcBef>
              <a:spcAft>
                <a:spcPts val="0"/>
              </a:spcAft>
            </a:pPr>
            <a:r>
              <a:rPr lang="en-US" sz="1400" dirty="0">
                <a:solidFill>
                  <a:srgbClr val="333333"/>
                </a:solidFill>
                <a:latin typeface="Times New Roman" panose="02020603050405020304" pitchFamily="18" charset="0"/>
                <a:ea typeface="+mn-lt"/>
                <a:cs typeface="Times New Roman" panose="02020603050405020304" pitchFamily="18" charset="0"/>
              </a:rPr>
              <a:t>	-,Environmental%20Impact,negative%20impact%20on%20the%20environment.</a:t>
            </a:r>
            <a:endParaRPr lang="en-US" sz="1400" dirty="0">
              <a:solidFill>
                <a:srgbClr val="333333"/>
              </a:solidFill>
              <a:latin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400" kern="0" dirty="0" err="1">
                <a:solidFill>
                  <a:srgbClr val="333333"/>
                </a:solidFill>
                <a:highlight>
                  <a:srgbClr val="FFFFFF"/>
                </a:highlight>
                <a:latin typeface="Times New Roman" panose="02020603050405020304" pitchFamily="18" charset="0"/>
                <a:cs typeface="Times New Roman" panose="02020603050405020304" pitchFamily="18" charset="0"/>
              </a:rPr>
              <a:t>Ragany</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M., </a:t>
            </a:r>
            <a:r>
              <a:rPr lang="en-US" sz="1400" kern="0" dirty="0" err="1">
                <a:solidFill>
                  <a:srgbClr val="333333"/>
                </a:solidFill>
                <a:highlight>
                  <a:srgbClr val="FFFFFF"/>
                </a:highlight>
                <a:latin typeface="Times New Roman" panose="02020603050405020304" pitchFamily="18" charset="0"/>
                <a:cs typeface="Times New Roman" panose="02020603050405020304" pitchFamily="18" charset="0"/>
              </a:rPr>
              <a:t>Haggag</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M. El-</a:t>
            </a:r>
            <a:r>
              <a:rPr lang="en-US" sz="1400" kern="0" dirty="0" err="1">
                <a:solidFill>
                  <a:srgbClr val="333333"/>
                </a:solidFill>
                <a:highlight>
                  <a:srgbClr val="FFFFFF"/>
                </a:highlight>
                <a:latin typeface="Times New Roman" panose="02020603050405020304" pitchFamily="18" charset="0"/>
                <a:cs typeface="Times New Roman" panose="02020603050405020304" pitchFamily="18" charset="0"/>
              </a:rPr>
              <a:t>Dakhakhni</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W., Zhao, B. (2023, </a:t>
            </a:r>
            <a:r>
              <a:rPr lang="en-US" sz="1400" kern="0">
                <a:solidFill>
                  <a:srgbClr val="333333"/>
                </a:solidFill>
                <a:highlight>
                  <a:srgbClr val="FFFFFF"/>
                </a:highlight>
                <a:latin typeface="Times New Roman" panose="02020603050405020304" pitchFamily="18" charset="0"/>
                <a:cs typeface="Times New Roman" panose="02020603050405020304" pitchFamily="18" charset="0"/>
              </a:rPr>
              <a:t>March 4). </a:t>
            </a:r>
            <a:r>
              <a:rPr lang="en-US" sz="1400" i="1" kern="0" dirty="0">
                <a:solidFill>
                  <a:srgbClr val="333333"/>
                </a:solidFill>
                <a:highlight>
                  <a:srgbClr val="FFFFFF"/>
                </a:highlight>
                <a:latin typeface="Times New Roman" panose="02020603050405020304" pitchFamily="18" charset="0"/>
                <a:cs typeface="Times New Roman" panose="02020603050405020304" pitchFamily="18" charset="0"/>
              </a:rPr>
              <a:t>Closed-loop agriculture systems meta-research using</a:t>
            </a:r>
          </a:p>
          <a:p>
            <a:pPr marL="0" marR="0">
              <a:lnSpc>
                <a:spcPct val="200000"/>
              </a:lnSpc>
              <a:spcBef>
                <a:spcPts val="0"/>
              </a:spcBef>
              <a:spcAft>
                <a:spcPts val="0"/>
              </a:spcAft>
            </a:pPr>
            <a:r>
              <a:rPr lang="en-US" sz="1400" i="1" kern="0" dirty="0">
                <a:solidFill>
                  <a:srgbClr val="333333"/>
                </a:solidFill>
                <a:highlight>
                  <a:srgbClr val="FFFFFF"/>
                </a:highlight>
                <a:latin typeface="Times New Roman" panose="02020603050405020304" pitchFamily="18" charset="0"/>
                <a:cs typeface="Times New Roman" panose="02020603050405020304" pitchFamily="18" charset="0"/>
              </a:rPr>
              <a:t>	 text mining. </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Department of Civil Engineering, McMaster University, Hamilton, ON, Canada.</a:t>
            </a:r>
          </a:p>
          <a:p>
            <a:pPr marL="0" marR="0">
              <a:lnSpc>
                <a:spcPct val="200000"/>
              </a:lnSpc>
              <a:spcBef>
                <a:spcPts val="0"/>
              </a:spcBef>
              <a:spcAft>
                <a:spcPts val="0"/>
              </a:spcAft>
            </a:pP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https://www.frontiersin.org/journals/sustainable-food-systems/articles/10.3389/fsufs.2023.1074419/full</a:t>
            </a:r>
          </a:p>
          <a:p>
            <a:endParaRPr lang="en-US" sz="1400" dirty="0"/>
          </a:p>
        </p:txBody>
      </p:sp>
    </p:spTree>
    <p:extLst>
      <p:ext uri="{BB962C8B-B14F-4D97-AF65-F5344CB8AC3E}">
        <p14:creationId xmlns:p14="http://schemas.microsoft.com/office/powerpoint/2010/main" val="58201427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8475-C1C2-2D6D-4EC5-9D7BC62351A6}"/>
              </a:ext>
            </a:extLst>
          </p:cNvPr>
          <p:cNvSpPr txBox="1"/>
          <p:nvPr/>
        </p:nvSpPr>
        <p:spPr>
          <a:xfrm>
            <a:off x="588169" y="578020"/>
            <a:ext cx="10567764" cy="5970865"/>
          </a:xfrm>
          <a:prstGeom prst="rect">
            <a:avLst/>
          </a:prstGeom>
          <a:noFill/>
        </p:spPr>
        <p:txBody>
          <a:bodyPr wrap="square" rtlCol="0">
            <a:spAutoFit/>
          </a:bodyPr>
          <a:lstStyle/>
          <a:p>
            <a:pPr>
              <a:lnSpc>
                <a:spcPct val="200000"/>
              </a:lnSpc>
            </a:pPr>
            <a:r>
              <a:rPr lang="en-US" sz="1400" kern="0" dirty="0" err="1">
                <a:solidFill>
                  <a:srgbClr val="333333"/>
                </a:solidFill>
                <a:highlight>
                  <a:srgbClr val="FFFFFF"/>
                </a:highlight>
                <a:latin typeface="Times New Roman" panose="02020603050405020304" pitchFamily="18" charset="0"/>
                <a:cs typeface="Times New Roman" panose="02020603050405020304" pitchFamily="18" charset="0"/>
              </a:rPr>
              <a:t>Soomo</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(2020). </a:t>
            </a:r>
            <a:r>
              <a:rPr lang="en-US" sz="1400" i="1" kern="0" dirty="0">
                <a:solidFill>
                  <a:srgbClr val="333333"/>
                </a:solidFill>
                <a:highlight>
                  <a:srgbClr val="FFFFFF"/>
                </a:highlight>
                <a:latin typeface="Times New Roman" panose="02020603050405020304" pitchFamily="18" charset="0"/>
                <a:cs typeface="Times New Roman" panose="02020603050405020304" pitchFamily="18" charset="0"/>
              </a:rPr>
              <a:t>People, planet, and profit</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https://www.webtexts.com</a:t>
            </a:r>
            <a:endParaRPr lang="en-US" sz="1400" kern="0" dirty="0">
              <a:solidFill>
                <a:srgbClr val="333333"/>
              </a:solidFill>
              <a:highlight>
                <a:srgbClr val="FFFFFF"/>
              </a:highlight>
              <a:latin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4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Supply Chain Solutions. (n.d.). </a:t>
            </a:r>
            <a:r>
              <a:rPr lang="en-US" sz="1400" i="1"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Packaging waste 101: the solutions</a:t>
            </a:r>
            <a:r>
              <a:rPr lang="en-US" sz="14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457200">
              <a:lnSpc>
                <a:spcPct val="200000"/>
              </a:lnSpc>
              <a:spcBef>
                <a:spcPts val="0"/>
              </a:spcBef>
              <a:spcAft>
                <a:spcPts val="0"/>
              </a:spcAft>
            </a:pPr>
            <a:r>
              <a:rPr lang="en-US" sz="1400" kern="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https://supplychain.edf.org/resources/sustainability-101-packaging-waste-solutions/</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200000"/>
              </a:lnSpc>
            </a:pPr>
            <a:r>
              <a:rPr lang="en-US" sz="1400" kern="0" dirty="0" err="1">
                <a:solidFill>
                  <a:srgbClr val="333333"/>
                </a:solidFill>
                <a:highlight>
                  <a:srgbClr val="FFFFFF"/>
                </a:highlight>
                <a:latin typeface="Times New Roman" panose="02020603050405020304" pitchFamily="18" charset="0"/>
                <a:cs typeface="Times New Roman" panose="02020603050405020304" pitchFamily="18" charset="0"/>
              </a:rPr>
              <a:t>TeaLeaves</a:t>
            </a:r>
            <a:r>
              <a:rPr lang="en-US" sz="1400" kern="0" dirty="0">
                <a:solidFill>
                  <a:srgbClr val="333333"/>
                </a:solidFill>
                <a:highlight>
                  <a:srgbClr val="FFFFFF"/>
                </a:highlight>
                <a:latin typeface="Times New Roman" panose="02020603050405020304" pitchFamily="18" charset="0"/>
                <a:cs typeface="Times New Roman" panose="02020603050405020304" pitchFamily="18" charset="0"/>
              </a:rPr>
              <a:t>. (n.d.).</a:t>
            </a:r>
            <a:r>
              <a:rPr lang="en-US" sz="1400" i="1" kern="0" dirty="0">
                <a:solidFill>
                  <a:srgbClr val="333333"/>
                </a:solidFill>
                <a:highlight>
                  <a:srgbClr val="FFFFFF"/>
                </a:highlight>
                <a:latin typeface="Times New Roman" panose="02020603050405020304" pitchFamily="18" charset="0"/>
                <a:cs typeface="Times New Roman" panose="02020603050405020304" pitchFamily="18" charset="0"/>
              </a:rPr>
              <a:t>Discover the perfect pairing of tea and nature | Repurposing your tea</a:t>
            </a:r>
          </a:p>
          <a:p>
            <a:pPr>
              <a:lnSpc>
                <a:spcPct val="200000"/>
              </a:lnSpc>
            </a:pPr>
            <a:r>
              <a:rPr lang="en-US" sz="1400" i="1" dirty="0">
                <a:solidFill>
                  <a:srgbClr val="333333"/>
                </a:solidFill>
                <a:latin typeface="Times New Roman" panose="02020603050405020304" pitchFamily="18" charset="0"/>
                <a:cs typeface="Times New Roman" panose="02020603050405020304" pitchFamily="18" charset="0"/>
              </a:rPr>
              <a:t>	 leaves</a:t>
            </a:r>
            <a:r>
              <a:rPr lang="en-US"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ea typeface="+mn-lt"/>
                <a:cs typeface="Times New Roman" panose="02020603050405020304" pitchFamily="18" charset="0"/>
              </a:rPr>
              <a:t>https://www.tealeaves.com/blogs/explore-our-teas/tea-and-your-	garden#:~:text=Not%20only%20are%20they%20good,the%20use%20of%20harsh%20chemicals!</a:t>
            </a:r>
          </a:p>
          <a:p>
            <a:pPr>
              <a:lnSpc>
                <a:spcPct val="200000"/>
              </a:lnSpc>
            </a:pPr>
            <a:r>
              <a:rPr lang="en-US" sz="1400" kern="0" dirty="0">
                <a:latin typeface="Times New Roman" panose="02020603050405020304" pitchFamily="18" charset="0"/>
                <a:cs typeface="Times New Roman" panose="02020603050405020304" pitchFamily="18" charset="0"/>
              </a:rPr>
              <a:t>UCLA. (n.d.). </a:t>
            </a:r>
            <a:r>
              <a:rPr lang="en-US" sz="1400" i="1" kern="0" dirty="0">
                <a:latin typeface="Times New Roman" panose="02020603050405020304" pitchFamily="18" charset="0"/>
                <a:cs typeface="Times New Roman" panose="02020603050405020304" pitchFamily="18" charset="0"/>
              </a:rPr>
              <a:t>Sustainability is the balance between the environment, equity, and economy. </a:t>
            </a:r>
            <a:r>
              <a:rPr lang="en-US" sz="1400" kern="0" dirty="0">
                <a:latin typeface="Times New Roman" panose="02020603050405020304" pitchFamily="18" charset="0"/>
                <a:cs typeface="Times New Roman" panose="02020603050405020304" pitchFamily="18" charset="0"/>
              </a:rPr>
              <a:t>https://www.sustain.ucla.edu/what-is-	sustainability/#:~:text=Sustainability%20presumes%20that%20resources%20are,world%20we%20	will%20leave%20them.</a:t>
            </a:r>
          </a:p>
          <a:p>
            <a:pPr marL="0" marR="0">
              <a:lnSpc>
                <a:spcPct val="200000"/>
              </a:lnSpc>
              <a:spcBef>
                <a:spcPts val="0"/>
              </a:spcBef>
              <a:spcAft>
                <a:spcPts val="0"/>
              </a:spcAft>
            </a:pPr>
            <a:r>
              <a:rPr lang="en-US" sz="1400" kern="0" dirty="0" err="1">
                <a:latin typeface="Times New Roman" panose="02020603050405020304" pitchFamily="18" charset="0"/>
                <a:cs typeface="Times New Roman" panose="02020603050405020304" pitchFamily="18" charset="0"/>
              </a:rPr>
              <a:t>Xiangfei</a:t>
            </a:r>
            <a:r>
              <a:rPr lang="en-US" sz="1400" kern="0" dirty="0">
                <a:latin typeface="Times New Roman" panose="02020603050405020304" pitchFamily="18" charset="0"/>
                <a:cs typeface="Times New Roman" panose="02020603050405020304" pitchFamily="18" charset="0"/>
              </a:rPr>
              <a:t> Yang, Gu Du, &amp; </a:t>
            </a:r>
            <a:r>
              <a:rPr lang="en-US" sz="1400" kern="0" dirty="0" err="1">
                <a:latin typeface="Times New Roman" panose="02020603050405020304" pitchFamily="18" charset="0"/>
                <a:cs typeface="Times New Roman" panose="02020603050405020304" pitchFamily="18" charset="0"/>
              </a:rPr>
              <a:t>Mengna</a:t>
            </a:r>
            <a:r>
              <a:rPr lang="en-US" sz="1400" kern="0" dirty="0">
                <a:latin typeface="Times New Roman" panose="02020603050405020304" pitchFamily="18" charset="0"/>
                <a:cs typeface="Times New Roman" panose="02020603050405020304" pitchFamily="18" charset="0"/>
              </a:rPr>
              <a:t> Li. (2019). Environmental study of purchasing strategy </a:t>
            </a:r>
          </a:p>
          <a:p>
            <a:pPr marL="0" marR="0" indent="457200">
              <a:lnSpc>
                <a:spcPct val="200000"/>
              </a:lnSpc>
              <a:spcBef>
                <a:spcPts val="0"/>
              </a:spcBef>
              <a:spcAft>
                <a:spcPts val="0"/>
              </a:spcAft>
            </a:pPr>
            <a:r>
              <a:rPr lang="en-US" sz="1400" kern="0" dirty="0">
                <a:latin typeface="Times New Roman" panose="02020603050405020304" pitchFamily="18" charset="0"/>
                <a:cs typeface="Times New Roman" panose="02020603050405020304" pitchFamily="18" charset="0"/>
              </a:rPr>
              <a:t>	based on supply disruption via option contracts for agricultural supply chain. </a:t>
            </a:r>
            <a:r>
              <a:rPr lang="en-US" sz="1400" i="1" kern="0" dirty="0" err="1">
                <a:latin typeface="Times New Roman" panose="02020603050405020304" pitchFamily="18" charset="0"/>
                <a:cs typeface="Times New Roman" panose="02020603050405020304" pitchFamily="18" charset="0"/>
              </a:rPr>
              <a:t>Ekoloji</a:t>
            </a:r>
            <a:r>
              <a:rPr lang="en-US" sz="1400" i="1" kern="0" dirty="0">
                <a:latin typeface="Times New Roman" panose="02020603050405020304" pitchFamily="18" charset="0"/>
                <a:cs typeface="Times New Roman" panose="02020603050405020304" pitchFamily="18" charset="0"/>
              </a:rPr>
              <a:t> </a:t>
            </a:r>
          </a:p>
          <a:p>
            <a:pPr marL="0" marR="0" indent="457200">
              <a:lnSpc>
                <a:spcPct val="200000"/>
              </a:lnSpc>
              <a:spcBef>
                <a:spcPts val="0"/>
              </a:spcBef>
              <a:spcAft>
                <a:spcPts val="0"/>
              </a:spcAft>
            </a:pPr>
            <a:r>
              <a:rPr lang="en-US" sz="1400" i="1" kern="0" dirty="0">
                <a:latin typeface="Times New Roman" panose="02020603050405020304" pitchFamily="18" charset="0"/>
                <a:cs typeface="Times New Roman" panose="02020603050405020304" pitchFamily="18" charset="0"/>
              </a:rPr>
              <a:t>	</a:t>
            </a:r>
            <a:r>
              <a:rPr lang="en-US" sz="1400" i="1" kern="0" dirty="0" err="1">
                <a:latin typeface="Times New Roman" panose="02020603050405020304" pitchFamily="18" charset="0"/>
                <a:cs typeface="Times New Roman" panose="02020603050405020304" pitchFamily="18" charset="0"/>
              </a:rPr>
              <a:t>Dergisi</a:t>
            </a:r>
            <a:r>
              <a:rPr lang="en-US" sz="1400" kern="0" dirty="0">
                <a:latin typeface="Times New Roman" panose="02020603050405020304" pitchFamily="18" charset="0"/>
                <a:cs typeface="Times New Roman" panose="02020603050405020304" pitchFamily="18" charset="0"/>
              </a:rPr>
              <a:t>, 107, 4697–4704. </a:t>
            </a:r>
            <a:r>
              <a:rPr lang="en-US" sz="1400" kern="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https://eds-p-ebscohost-</a:t>
            </a:r>
            <a:endParaRPr lang="en-US" sz="1400" kern="0" dirty="0">
              <a:latin typeface="Times New Roman" panose="02020603050405020304" pitchFamily="18" charset="0"/>
              <a:cs typeface="Times New Roman" panose="02020603050405020304" pitchFamily="18" charset="0"/>
            </a:endParaRPr>
          </a:p>
          <a:p>
            <a:pPr marL="0" marR="0" indent="457200">
              <a:lnSpc>
                <a:spcPct val="200000"/>
              </a:lnSpc>
              <a:spcBef>
                <a:spcPts val="0"/>
              </a:spcBef>
              <a:spcAft>
                <a:spcPts val="0"/>
              </a:spcAft>
            </a:pPr>
            <a:r>
              <a:rPr lang="en-US" sz="1400" kern="0" dirty="0">
                <a:latin typeface="Times New Roman" panose="02020603050405020304" pitchFamily="18" charset="0"/>
                <a:cs typeface="Times New Roman" panose="02020603050405020304" pitchFamily="18" charset="0"/>
              </a:rPr>
              <a:t>	com.ezproxy.snhu.edu/eds/</a:t>
            </a:r>
            <a:r>
              <a:rPr lang="en-US" sz="1400" kern="0" dirty="0" err="1">
                <a:latin typeface="Times New Roman" panose="02020603050405020304" pitchFamily="18" charset="0"/>
                <a:cs typeface="Times New Roman" panose="02020603050405020304" pitchFamily="18" charset="0"/>
              </a:rPr>
              <a:t>pdfviewer</a:t>
            </a:r>
            <a:r>
              <a:rPr lang="en-US" sz="1400" kern="0" dirty="0">
                <a:latin typeface="Times New Roman" panose="02020603050405020304" pitchFamily="18" charset="0"/>
                <a:cs typeface="Times New Roman" panose="02020603050405020304" pitchFamily="18" charset="0"/>
              </a:rPr>
              <a:t>/</a:t>
            </a:r>
            <a:r>
              <a:rPr lang="en-US" sz="1400" kern="0" dirty="0" err="1">
                <a:latin typeface="Times New Roman" panose="02020603050405020304" pitchFamily="18" charset="0"/>
                <a:cs typeface="Times New Roman" panose="02020603050405020304" pitchFamily="18" charset="0"/>
              </a:rPr>
              <a:t>pdfviewer?vid</a:t>
            </a:r>
            <a:r>
              <a:rPr lang="en-US" sz="1400" kern="0" dirty="0">
                <a:latin typeface="Times New Roman" panose="02020603050405020304" pitchFamily="18" charset="0"/>
                <a:cs typeface="Times New Roman" panose="02020603050405020304" pitchFamily="18" charset="0"/>
              </a:rPr>
              <a:t>=4&amp;sid=d3812efd-638a-4c2b-</a:t>
            </a:r>
          </a:p>
          <a:p>
            <a:pPr marL="0" marR="0" indent="457200">
              <a:lnSpc>
                <a:spcPct val="200000"/>
              </a:lnSpc>
              <a:spcBef>
                <a:spcPts val="0"/>
              </a:spcBef>
              <a:spcAft>
                <a:spcPts val="0"/>
              </a:spcAft>
            </a:pPr>
            <a:r>
              <a:rPr lang="en-US" sz="1400" kern="0" dirty="0">
                <a:latin typeface="Times New Roman" panose="02020603050405020304" pitchFamily="18" charset="0"/>
                <a:cs typeface="Times New Roman" panose="02020603050405020304" pitchFamily="18" charset="0"/>
              </a:rPr>
              <a:t>	90f9-7069cbfe26d6%40redis</a:t>
            </a:r>
          </a:p>
          <a:p>
            <a:endParaRPr lang="en-US" dirty="0"/>
          </a:p>
        </p:txBody>
      </p:sp>
    </p:spTree>
    <p:extLst>
      <p:ext uri="{BB962C8B-B14F-4D97-AF65-F5344CB8AC3E}">
        <p14:creationId xmlns:p14="http://schemas.microsoft.com/office/powerpoint/2010/main" val="164358106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1" y="276087"/>
            <a:ext cx="12202234" cy="1265208"/>
          </a:xfrm>
        </p:spPr>
        <p:txBody>
          <a:bodyPr/>
          <a:lstStyle/>
          <a:p>
            <a:pPr algn="ctr"/>
            <a:r>
              <a:rPr lang="en-US" dirty="0"/>
              <a:t>Business Objectives</a:t>
            </a:r>
          </a:p>
        </p:txBody>
      </p:sp>
      <p:sp>
        <p:nvSpPr>
          <p:cNvPr id="6" name="Text Placeholder 5">
            <a:extLst>
              <a:ext uri="{FF2B5EF4-FFF2-40B4-BE49-F238E27FC236}">
                <a16:creationId xmlns:a16="http://schemas.microsoft.com/office/drawing/2014/main" id="{A2D7EB35-5679-2035-6F5E-D5C961C81F52}"/>
              </a:ext>
            </a:extLst>
          </p:cNvPr>
          <p:cNvSpPr>
            <a:spLocks noGrp="1"/>
          </p:cNvSpPr>
          <p:nvPr>
            <p:ph type="body" idx="1"/>
          </p:nvPr>
        </p:nvSpPr>
        <p:spPr>
          <a:xfrm>
            <a:off x="680356" y="1799616"/>
            <a:ext cx="8146432" cy="4146453"/>
          </a:xfrm>
        </p:spPr>
        <p:txBody>
          <a:bodyPr vert="horz" lIns="91440" tIns="45720" rIns="91440" bIns="45720" rtlCol="0" anchor="b">
            <a:noAutofit/>
          </a:bodyPr>
          <a:lstStyle/>
          <a:p>
            <a:pPr marL="285750" indent="-285750">
              <a:buFont typeface="Arial"/>
              <a:buChar char="•"/>
            </a:pPr>
            <a:r>
              <a:rPr lang="en-US" sz="2400" b="0" dirty="0">
                <a:ea typeface="+mn-lt"/>
                <a:cs typeface="+mn-lt"/>
              </a:rPr>
              <a:t>Analyze workflow processes for improvements to increase the company’s overall sustainability metrics</a:t>
            </a:r>
            <a:endParaRPr lang="en-US" sz="2400" dirty="0"/>
          </a:p>
          <a:p>
            <a:pPr marL="285750" indent="-285750">
              <a:buFont typeface="Arial"/>
              <a:buChar char="•"/>
            </a:pPr>
            <a:endParaRPr lang="en-US" sz="2400" b="0" dirty="0">
              <a:ea typeface="+mn-lt"/>
              <a:cs typeface="+mn-lt"/>
            </a:endParaRPr>
          </a:p>
          <a:p>
            <a:pPr marL="285750" indent="-285750">
              <a:buFont typeface="Arial"/>
              <a:buChar char="•"/>
            </a:pPr>
            <a:r>
              <a:rPr lang="en-US" sz="2400" b="0" dirty="0">
                <a:ea typeface="+mn-lt"/>
                <a:cs typeface="+mn-lt"/>
              </a:rPr>
              <a:t>Analyze workflow processes for ways to reduce waste or unnecessary steps that don’t add value to our product’s end users</a:t>
            </a:r>
            <a:endParaRPr lang="en-US" sz="2400" dirty="0"/>
          </a:p>
          <a:p>
            <a:pPr marL="285750" indent="-285750">
              <a:buFont typeface="Arial"/>
              <a:buChar char="•"/>
            </a:pPr>
            <a:endParaRPr lang="en-US" sz="2400" b="0" dirty="0">
              <a:ea typeface="+mn-lt"/>
              <a:cs typeface="+mn-lt"/>
            </a:endParaRPr>
          </a:p>
          <a:p>
            <a:pPr marL="285750" indent="-285750">
              <a:buFont typeface="Arial"/>
              <a:buChar char="•"/>
            </a:pPr>
            <a:r>
              <a:rPr lang="en-US" sz="2400" b="0" dirty="0">
                <a:ea typeface="+mn-lt"/>
                <a:cs typeface="+mn-lt"/>
              </a:rPr>
              <a:t>Analyze workflow processes to improve the chances the organization is approved as a Certified B Corporation</a:t>
            </a:r>
            <a:endParaRPr lang="en-US" sz="2400" dirty="0"/>
          </a:p>
          <a:p>
            <a:endParaRPr lang="en-US" dirty="0"/>
          </a:p>
          <a:p>
            <a:endParaRPr lang="en-US" dirty="0"/>
          </a:p>
          <a:p>
            <a:endParaRPr lang="en-US" dirty="0"/>
          </a:p>
        </p:txBody>
      </p:sp>
      <p:pic>
        <p:nvPicPr>
          <p:cNvPr id="7" name="Picture 6" descr="A green planet with windmills and buildings&#10;&#10;Description automatically generated">
            <a:extLst>
              <a:ext uri="{FF2B5EF4-FFF2-40B4-BE49-F238E27FC236}">
                <a16:creationId xmlns:a16="http://schemas.microsoft.com/office/drawing/2014/main" id="{232CDF9A-D6CB-D90D-C018-E9AE22B5208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9214" y="1973715"/>
            <a:ext cx="3646716" cy="3509283"/>
          </a:xfrm>
          <a:prstGeom prst="rect">
            <a:avLst/>
          </a:prstGeom>
        </p:spPr>
      </p:pic>
      <p:sp>
        <p:nvSpPr>
          <p:cNvPr id="9" name="TextBox 8">
            <a:extLst>
              <a:ext uri="{FF2B5EF4-FFF2-40B4-BE49-F238E27FC236}">
                <a16:creationId xmlns:a16="http://schemas.microsoft.com/office/drawing/2014/main" id="{982DA2F6-D4A9-D06B-9BE5-EA234C54A8D7}"/>
              </a:ext>
            </a:extLst>
          </p:cNvPr>
          <p:cNvSpPr txBox="1"/>
          <p:nvPr/>
        </p:nvSpPr>
        <p:spPr>
          <a:xfrm>
            <a:off x="8939893" y="5482998"/>
            <a:ext cx="2571751" cy="208644"/>
          </a:xfrm>
          <a:prstGeom prst="rect">
            <a:avLst/>
          </a:prstGeom>
        </p:spPr>
        <p:txBody>
          <a:bodyPr>
            <a:normAutofit fontScale="40000" lnSpcReduction="20000"/>
          </a:bodyPr>
          <a:lstStyle/>
          <a:p>
            <a:r>
              <a:rPr lang="en-US"/>
              <a:t>ThePhoto by PhotoAuthor is licensed under CCYYSA.</a:t>
            </a:r>
          </a:p>
        </p:txBody>
      </p:sp>
    </p:spTree>
    <p:extLst>
      <p:ext uri="{BB962C8B-B14F-4D97-AF65-F5344CB8AC3E}">
        <p14:creationId xmlns:p14="http://schemas.microsoft.com/office/powerpoint/2010/main" val="15692436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2" y="276087"/>
            <a:ext cx="12175020" cy="1183566"/>
          </a:xfrm>
        </p:spPr>
        <p:txBody>
          <a:bodyPr/>
          <a:lstStyle/>
          <a:p>
            <a:pPr algn="ctr"/>
            <a:r>
              <a:rPr lang="en-US" dirty="0"/>
              <a:t>Goal</a:t>
            </a:r>
          </a:p>
        </p:txBody>
      </p:sp>
      <p:sp>
        <p:nvSpPr>
          <p:cNvPr id="3" name="Text Placeholder 2"/>
          <p:cNvSpPr>
            <a:spLocks noGrp="1"/>
          </p:cNvSpPr>
          <p:nvPr>
            <p:ph type="body" idx="1"/>
          </p:nvPr>
        </p:nvSpPr>
        <p:spPr>
          <a:xfrm>
            <a:off x="49312" y="2336657"/>
            <a:ext cx="12184041" cy="1092343"/>
          </a:xfrm>
        </p:spPr>
        <p:txBody>
          <a:bodyPr>
            <a:noAutofit/>
          </a:bodyPr>
          <a:lstStyle/>
          <a:p>
            <a:pPr algn="ctr"/>
            <a:r>
              <a:rPr lang="en-US" sz="2800" dirty="0"/>
              <a:t>Revise current workflow and sustainability</a:t>
            </a:r>
          </a:p>
          <a:p>
            <a:pPr algn="ctr"/>
            <a:endParaRPr lang="en-US" sz="2800" dirty="0"/>
          </a:p>
          <a:p>
            <a:pPr algn="ctr"/>
            <a:r>
              <a:rPr lang="en-US" sz="2800" b="1" dirty="0"/>
              <a:t>We will do this by focusing on two main principles:</a:t>
            </a:r>
          </a:p>
          <a:p>
            <a:pPr algn="ctr"/>
            <a:endParaRPr lang="en-US" sz="2800" dirty="0"/>
          </a:p>
        </p:txBody>
      </p:sp>
      <p:sp>
        <p:nvSpPr>
          <p:cNvPr id="4" name="Content Placeholder 3"/>
          <p:cNvSpPr>
            <a:spLocks noGrp="1"/>
          </p:cNvSpPr>
          <p:nvPr>
            <p:ph sz="half" idx="2"/>
          </p:nvPr>
        </p:nvSpPr>
        <p:spPr>
          <a:xfrm>
            <a:off x="2266544" y="2966923"/>
            <a:ext cx="6824139" cy="3347391"/>
          </a:xfrm>
        </p:spPr>
        <p:txBody>
          <a:bodyPr vert="horz" lIns="91440" tIns="45720" rIns="91440" bIns="45720" rtlCol="0" anchor="t">
            <a:normAutofit fontScale="92500" lnSpcReduction="10000"/>
          </a:bodyPr>
          <a:lstStyle/>
          <a:p>
            <a:pPr marL="0" indent="0">
              <a:buNone/>
            </a:pPr>
            <a:endParaRPr lang="en-US" sz="2800" b="1" dirty="0"/>
          </a:p>
          <a:p>
            <a:pPr marL="210185" indent="-210185"/>
            <a:r>
              <a:rPr lang="en-US" sz="2800" b="1" dirty="0"/>
              <a:t>Sustainability:</a:t>
            </a:r>
            <a:r>
              <a:rPr lang="en-US" sz="2800" dirty="0"/>
              <a:t> Resources are finite and should be used with a view of long-term priorities and consequences of our actions.</a:t>
            </a:r>
          </a:p>
          <a:p>
            <a:pPr marL="438785" lvl="1" indent="-154940" algn="just">
              <a:buFont typeface="Courier New" panose="020B0604020202020204" pitchFamily="34" charset="0"/>
              <a:buChar char="o"/>
            </a:pPr>
            <a:endParaRPr lang="en-US" sz="2400" dirty="0"/>
          </a:p>
          <a:p>
            <a:pPr marL="210185" indent="-210185"/>
            <a:r>
              <a:rPr lang="en-US" sz="2800" b="1" dirty="0"/>
              <a:t>Lean Manufacturing</a:t>
            </a:r>
            <a:r>
              <a:rPr lang="en-US" sz="2800" dirty="0"/>
              <a:t>: Productivity is maximized while minimizing waste in the manufacturing process, anything that does not add value.</a:t>
            </a:r>
          </a:p>
        </p:txBody>
      </p:sp>
      <p:sp>
        <p:nvSpPr>
          <p:cNvPr id="8" name="TextBox 7">
            <a:extLst>
              <a:ext uri="{FF2B5EF4-FFF2-40B4-BE49-F238E27FC236}">
                <a16:creationId xmlns:a16="http://schemas.microsoft.com/office/drawing/2014/main" id="{5947A995-E01D-4C2A-C0E4-8108BD5E3B7C}"/>
              </a:ext>
            </a:extLst>
          </p:cNvPr>
          <p:cNvSpPr txBox="1"/>
          <p:nvPr/>
        </p:nvSpPr>
        <p:spPr>
          <a:xfrm>
            <a:off x="8561768" y="6225325"/>
            <a:ext cx="2248437" cy="177979"/>
          </a:xfrm>
          <a:prstGeom prst="rect">
            <a:avLst/>
          </a:prstGeom>
        </p:spPr>
        <p:txBody>
          <a:bodyPr>
            <a:normAutofit fontScale="32500" lnSpcReduction="20000"/>
          </a:bodyPr>
          <a:lstStyle/>
          <a:p>
            <a:r>
              <a:rPr lang="en-US"/>
              <a:t>ThePhoto by PhotoAuthor is licensed under CCYYSA.</a:t>
            </a:r>
          </a:p>
        </p:txBody>
      </p:sp>
      <p:pic>
        <p:nvPicPr>
          <p:cNvPr id="6" name="Graphic 5" descr="Sustainability with solid fill">
            <a:extLst>
              <a:ext uri="{FF2B5EF4-FFF2-40B4-BE49-F238E27FC236}">
                <a16:creationId xmlns:a16="http://schemas.microsoft.com/office/drawing/2014/main" id="{C381E1AF-4EEB-F7B0-D228-4142CD6F88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791" y="3429000"/>
            <a:ext cx="914400" cy="914400"/>
          </a:xfrm>
          <a:prstGeom prst="rect">
            <a:avLst/>
          </a:prstGeom>
        </p:spPr>
      </p:pic>
      <p:pic>
        <p:nvPicPr>
          <p:cNvPr id="9" name="Graphic 8" descr="Plant with solid fill">
            <a:extLst>
              <a:ext uri="{FF2B5EF4-FFF2-40B4-BE49-F238E27FC236}">
                <a16:creationId xmlns:a16="http://schemas.microsoft.com/office/drawing/2014/main" id="{30ABC24D-35C7-2426-E5ED-EC34599F10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548" y="4858966"/>
            <a:ext cx="914400" cy="914400"/>
          </a:xfrm>
          <a:prstGeom prst="rect">
            <a:avLst/>
          </a:prstGeom>
        </p:spPr>
      </p:pic>
    </p:spTree>
    <p:extLst>
      <p:ext uri="{BB962C8B-B14F-4D97-AF65-F5344CB8AC3E}">
        <p14:creationId xmlns:p14="http://schemas.microsoft.com/office/powerpoint/2010/main" val="1089768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A6FD-CFC1-ABA4-5886-C7E79089EFD8}"/>
              </a:ext>
            </a:extLst>
          </p:cNvPr>
          <p:cNvSpPr>
            <a:spLocks noGrp="1"/>
          </p:cNvSpPr>
          <p:nvPr>
            <p:ph type="title"/>
          </p:nvPr>
        </p:nvSpPr>
        <p:spPr>
          <a:xfrm>
            <a:off x="0" y="276087"/>
            <a:ext cx="12192000" cy="1183566"/>
          </a:xfrm>
        </p:spPr>
        <p:txBody>
          <a:bodyPr/>
          <a:lstStyle/>
          <a:p>
            <a:pPr algn="ctr"/>
            <a:r>
              <a:rPr lang="en-US" dirty="0"/>
              <a:t>Sustainability</a:t>
            </a:r>
          </a:p>
        </p:txBody>
      </p:sp>
      <p:sp>
        <p:nvSpPr>
          <p:cNvPr id="3" name="TextBox 2">
            <a:extLst>
              <a:ext uri="{FF2B5EF4-FFF2-40B4-BE49-F238E27FC236}">
                <a16:creationId xmlns:a16="http://schemas.microsoft.com/office/drawing/2014/main" id="{8E258C5F-F324-E3F2-BEC8-7F8A89374506}"/>
              </a:ext>
            </a:extLst>
          </p:cNvPr>
          <p:cNvSpPr txBox="1"/>
          <p:nvPr/>
        </p:nvSpPr>
        <p:spPr>
          <a:xfrm>
            <a:off x="1410026" y="2101174"/>
            <a:ext cx="6372102" cy="2646878"/>
          </a:xfrm>
          <a:prstGeom prst="rect">
            <a:avLst/>
          </a:prstGeom>
          <a:noFill/>
        </p:spPr>
        <p:txBody>
          <a:bodyPr wrap="square" rtlCol="0">
            <a:spAutoFit/>
          </a:bodyPr>
          <a:lstStyle/>
          <a:p>
            <a:r>
              <a:rPr lang="en-US" sz="2400" b="1" dirty="0"/>
              <a:t>Sustainable practices affect 3 main areas:</a:t>
            </a:r>
          </a:p>
          <a:p>
            <a:endParaRPr lang="en-US" sz="1600" dirty="0"/>
          </a:p>
          <a:p>
            <a:pPr marL="787910" indent="-787910">
              <a:lnSpc>
                <a:spcPct val="200000"/>
              </a:lnSpc>
              <a:buFont typeface="+mj-lt"/>
              <a:buAutoNum type="arabicPeriod"/>
            </a:pPr>
            <a:r>
              <a:rPr lang="en-US" sz="1800" b="1" i="1" dirty="0"/>
              <a:t>People: Employee well-being and satisfaction</a:t>
            </a:r>
          </a:p>
          <a:p>
            <a:pPr marL="787910" indent="-787910">
              <a:lnSpc>
                <a:spcPct val="200000"/>
              </a:lnSpc>
              <a:buFont typeface="+mj-lt"/>
              <a:buAutoNum type="arabicPeriod"/>
            </a:pPr>
            <a:r>
              <a:rPr lang="en-US" sz="1800" b="1" i="1" dirty="0"/>
              <a:t>Planet:  Environmental sustainability</a:t>
            </a:r>
          </a:p>
          <a:p>
            <a:pPr marL="787910" indent="-787910">
              <a:lnSpc>
                <a:spcPct val="200000"/>
              </a:lnSpc>
              <a:buFont typeface="+mj-lt"/>
              <a:buAutoNum type="arabicPeriod"/>
            </a:pPr>
            <a:r>
              <a:rPr lang="en-US" sz="1800" b="1" i="1" dirty="0"/>
              <a:t>Profit:    Economic viability and growth</a:t>
            </a:r>
          </a:p>
          <a:p>
            <a:endParaRPr lang="en-US" dirty="0"/>
          </a:p>
        </p:txBody>
      </p:sp>
      <p:pic>
        <p:nvPicPr>
          <p:cNvPr id="4" name="Picture 3">
            <a:extLst>
              <a:ext uri="{FF2B5EF4-FFF2-40B4-BE49-F238E27FC236}">
                <a16:creationId xmlns:a16="http://schemas.microsoft.com/office/drawing/2014/main" id="{5DDD5FAF-7754-C6A6-8A0B-90F7FBEF4761}"/>
              </a:ext>
            </a:extLst>
          </p:cNvPr>
          <p:cNvPicPr>
            <a:picLocks noChangeAspect="1"/>
          </p:cNvPicPr>
          <p:nvPr/>
        </p:nvPicPr>
        <p:blipFill>
          <a:blip r:embed="rId3"/>
          <a:stretch>
            <a:fillRect/>
          </a:stretch>
        </p:blipFill>
        <p:spPr>
          <a:xfrm>
            <a:off x="1137685" y="1564939"/>
            <a:ext cx="10073190" cy="4558651"/>
          </a:xfrm>
          <a:prstGeom prst="rect">
            <a:avLst/>
          </a:prstGeom>
        </p:spPr>
      </p:pic>
    </p:spTree>
    <p:extLst>
      <p:ext uri="{BB962C8B-B14F-4D97-AF65-F5344CB8AC3E}">
        <p14:creationId xmlns:p14="http://schemas.microsoft.com/office/powerpoint/2010/main" val="3598760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Sustainability – Farm</a:t>
            </a:r>
            <a:endParaRPr lang="en-US" dirty="0"/>
          </a:p>
        </p:txBody>
      </p:sp>
      <p:pic>
        <p:nvPicPr>
          <p:cNvPr id="3" name="Picture 2" descr="A diagram of a work flow&#10;&#10;Description automatically generated">
            <a:extLst>
              <a:ext uri="{FF2B5EF4-FFF2-40B4-BE49-F238E27FC236}">
                <a16:creationId xmlns:a16="http://schemas.microsoft.com/office/drawing/2014/main" id="{6E3B92B4-9287-AF2B-7E1F-AF07A7A77462}"/>
              </a:ext>
            </a:extLst>
          </p:cNvPr>
          <p:cNvPicPr>
            <a:picLocks noChangeAspect="1"/>
          </p:cNvPicPr>
          <p:nvPr/>
        </p:nvPicPr>
        <p:blipFill>
          <a:blip r:embed="rId3"/>
          <a:stretch>
            <a:fillRect/>
          </a:stretch>
        </p:blipFill>
        <p:spPr>
          <a:xfrm>
            <a:off x="419100" y="1802607"/>
            <a:ext cx="11353800" cy="2895600"/>
          </a:xfrm>
          <a:prstGeom prst="rect">
            <a:avLst/>
          </a:prstGeom>
        </p:spPr>
      </p:pic>
      <p:sp>
        <p:nvSpPr>
          <p:cNvPr id="4" name="TextBox 3">
            <a:extLst>
              <a:ext uri="{FF2B5EF4-FFF2-40B4-BE49-F238E27FC236}">
                <a16:creationId xmlns:a16="http://schemas.microsoft.com/office/drawing/2014/main" id="{6FA3FEA3-4B0B-1355-B21E-4DA77B4C750C}"/>
              </a:ext>
            </a:extLst>
          </p:cNvPr>
          <p:cNvSpPr txBox="1"/>
          <p:nvPr/>
        </p:nvSpPr>
        <p:spPr>
          <a:xfrm>
            <a:off x="418669" y="4897982"/>
            <a:ext cx="5933345"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Reuse 50 kg bags at the farm</a:t>
            </a:r>
            <a:endParaRPr lang="en-US" dirty="0"/>
          </a:p>
          <a:p>
            <a:pPr marL="285750" indent="-285750">
              <a:buFont typeface="Arial"/>
              <a:buChar char="•"/>
            </a:pPr>
            <a:r>
              <a:rPr lang="en-US" sz="2400" dirty="0"/>
              <a:t>Full bags of tea delivered  to processing</a:t>
            </a:r>
          </a:p>
          <a:p>
            <a:pPr marL="285750" indent="-285750">
              <a:buFont typeface="Arial"/>
              <a:buChar char="•"/>
            </a:pPr>
            <a:r>
              <a:rPr lang="en-US" sz="2400" dirty="0"/>
              <a:t>Drivers pick up empty bags to return</a:t>
            </a:r>
          </a:p>
          <a:p>
            <a:pPr marL="285750" indent="-285750">
              <a:buFont typeface="Arial"/>
              <a:buChar char="•"/>
            </a:pPr>
            <a:r>
              <a:rPr lang="en-US" sz="2400" dirty="0"/>
              <a:t>Recycle at end of useful life</a:t>
            </a:r>
            <a:endParaRPr lang="en-US" dirty="0"/>
          </a:p>
          <a:p>
            <a:r>
              <a:rPr lang="en-US" dirty="0"/>
              <a:t> </a:t>
            </a:r>
          </a:p>
        </p:txBody>
      </p:sp>
      <p:sp>
        <p:nvSpPr>
          <p:cNvPr id="6" name="TextBox 5">
            <a:extLst>
              <a:ext uri="{FF2B5EF4-FFF2-40B4-BE49-F238E27FC236}">
                <a16:creationId xmlns:a16="http://schemas.microsoft.com/office/drawing/2014/main" id="{01B979B1-5C53-8971-FE57-2D9F126C0DDD}"/>
              </a:ext>
            </a:extLst>
          </p:cNvPr>
          <p:cNvSpPr txBox="1"/>
          <p:nvPr/>
        </p:nvSpPr>
        <p:spPr>
          <a:xfrm>
            <a:off x="6420255" y="4897687"/>
            <a:ext cx="53502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baseline="0" dirty="0">
                <a:solidFill>
                  <a:srgbClr val="4D3E2F"/>
                </a:solidFill>
                <a:latin typeface="Corbel"/>
              </a:rPr>
              <a:t>Monitor water usage</a:t>
            </a:r>
            <a:r>
              <a:rPr lang="en-US" sz="2400" b="1" dirty="0">
                <a:solidFill>
                  <a:srgbClr val="4D3E2F"/>
                </a:solidFill>
                <a:latin typeface="Corbel"/>
              </a:rPr>
              <a:t> </a:t>
            </a:r>
            <a:endParaRPr lang="en-US" dirty="0">
              <a:solidFill>
                <a:srgbClr val="4D3E2F"/>
              </a:solidFill>
              <a:latin typeface="Corbel"/>
            </a:endParaRPr>
          </a:p>
          <a:p>
            <a:pPr marL="342900" indent="-342900" algn="l">
              <a:buFont typeface="Arial"/>
              <a:buChar char="•"/>
            </a:pPr>
            <a:r>
              <a:rPr lang="en-US" sz="2400" dirty="0">
                <a:solidFill>
                  <a:srgbClr val="4D3E2F"/>
                </a:solidFill>
                <a:latin typeface="Corbel"/>
              </a:rPr>
              <a:t>Implement</a:t>
            </a:r>
            <a:r>
              <a:rPr lang="en-US" sz="2400" baseline="0" dirty="0">
                <a:solidFill>
                  <a:srgbClr val="4D3E2F"/>
                </a:solidFill>
                <a:latin typeface="Corbel"/>
              </a:rPr>
              <a:t> rain collection for reuse in watering the crops.</a:t>
            </a:r>
            <a:endParaRPr lang="en-US" dirty="0"/>
          </a:p>
        </p:txBody>
      </p:sp>
    </p:spTree>
    <p:extLst>
      <p:ext uri="{BB962C8B-B14F-4D97-AF65-F5344CB8AC3E}">
        <p14:creationId xmlns:p14="http://schemas.microsoft.com/office/powerpoint/2010/main" val="26808290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131040"/>
          </a:xfrm>
        </p:spPr>
        <p:txBody>
          <a:bodyPr/>
          <a:lstStyle/>
          <a:p>
            <a:pPr algn="ctr"/>
            <a:r>
              <a:rPr lang="en-US" b="1" dirty="0"/>
              <a:t>Sustainability – Processing</a:t>
            </a:r>
            <a:endParaRPr lang="en-US" dirty="0"/>
          </a:p>
        </p:txBody>
      </p:sp>
      <p:sp>
        <p:nvSpPr>
          <p:cNvPr id="10" name="TextBox 9">
            <a:extLst>
              <a:ext uri="{FF2B5EF4-FFF2-40B4-BE49-F238E27FC236}">
                <a16:creationId xmlns:a16="http://schemas.microsoft.com/office/drawing/2014/main" id="{3CE9E277-3FC7-A3EF-FA0E-67A304B580A3}"/>
              </a:ext>
            </a:extLst>
          </p:cNvPr>
          <p:cNvSpPr txBox="1"/>
          <p:nvPr/>
        </p:nvSpPr>
        <p:spPr>
          <a:xfrm>
            <a:off x="4207668" y="1328499"/>
            <a:ext cx="7886700"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Are we using sustainable practices in </a:t>
            </a:r>
          </a:p>
          <a:p>
            <a:pPr algn="ctr"/>
            <a:r>
              <a:rPr lang="en-US" sz="2000" b="1" dirty="0"/>
              <a:t>disposing of defective leaves?</a:t>
            </a:r>
            <a:endParaRPr lang="en-US" sz="1600" dirty="0"/>
          </a:p>
          <a:p>
            <a:pPr marL="742950" lvl="1" indent="-285750">
              <a:buFont typeface="Courier New" panose="020B0604020202020204" pitchFamily="34" charset="0"/>
              <a:buChar char="o"/>
            </a:pPr>
            <a:r>
              <a:rPr lang="en-US" sz="2000" dirty="0"/>
              <a:t>Tea leaves can be used as fertilizer, free of chemicals, through composting (Kimmerer, n.d.).</a:t>
            </a:r>
          </a:p>
          <a:p>
            <a:pPr marL="742950" lvl="1" indent="-285750">
              <a:buFont typeface="Courier New" panose="020B0604020202020204" pitchFamily="34" charset="0"/>
              <a:buChar char="o"/>
            </a:pPr>
            <a:r>
              <a:rPr lang="en-US" sz="2000" dirty="0"/>
              <a:t>Repurpose as aromatic sachets</a:t>
            </a:r>
          </a:p>
          <a:p>
            <a:pPr marL="1200150" lvl="2" indent="-285750">
              <a:buFont typeface="Wingdings" panose="020B0604020202020204" pitchFamily="34" charset="0"/>
              <a:buChar char="§"/>
            </a:pPr>
            <a:r>
              <a:rPr lang="en-US" sz="1600" dirty="0"/>
              <a:t>Possibly for sale in our tea stores or as free gifts with purchase.</a:t>
            </a:r>
          </a:p>
          <a:p>
            <a:pPr marL="742950" lvl="1" indent="-285750">
              <a:buFont typeface="Courier New" panose="020B0604020202020204" pitchFamily="34" charset="0"/>
              <a:buChar char="o"/>
            </a:pPr>
            <a:endParaRPr lang="en-US" sz="2200" dirty="0"/>
          </a:p>
          <a:p>
            <a:pPr lvl="1" algn="ctr"/>
            <a:r>
              <a:rPr lang="en-US" sz="2000" b="1" dirty="0"/>
              <a:t>Are we monitoring water usage?</a:t>
            </a:r>
          </a:p>
          <a:p>
            <a:pPr marL="742950" lvl="1" indent="-285750">
              <a:buFont typeface="Courier New" panose="020B0604020202020204" pitchFamily="34" charset="0"/>
              <a:buChar char="o"/>
            </a:pPr>
            <a:r>
              <a:rPr lang="en-US" sz="2000" dirty="0"/>
              <a:t>Water can be reclaimed through rain collection to water the crops</a:t>
            </a:r>
          </a:p>
          <a:p>
            <a:pPr marL="742950" lvl="1" indent="-285750">
              <a:buFont typeface="Courier New" panose="020B0604020202020204" pitchFamily="34" charset="0"/>
              <a:buChar char="o"/>
            </a:pPr>
            <a:r>
              <a:rPr lang="en-US" sz="2000" dirty="0"/>
              <a:t>72% of the fresh water used globally is for agriculture so it is imperative to our conserve water (</a:t>
            </a:r>
            <a:r>
              <a:rPr lang="en-US" sz="2000" dirty="0" err="1"/>
              <a:t>Ragany</a:t>
            </a:r>
            <a:r>
              <a:rPr lang="en-US" sz="2000" dirty="0"/>
              <a:t> et al., 2023).</a:t>
            </a:r>
          </a:p>
          <a:p>
            <a:pPr lvl="1" algn="ctr"/>
            <a:endParaRPr lang="en-US" sz="2000" b="1" dirty="0"/>
          </a:p>
          <a:p>
            <a:pPr lvl="1" algn="ctr"/>
            <a:r>
              <a:rPr lang="en-US" sz="2000" b="1" dirty="0"/>
              <a:t>Are we reusing the farm packing bags?</a:t>
            </a:r>
          </a:p>
          <a:p>
            <a:pPr marL="742950" lvl="1" indent="-285750">
              <a:buFont typeface="Courier New" panose="020B0604020202020204" pitchFamily="34" charset="0"/>
              <a:buChar char="o"/>
            </a:pPr>
            <a:r>
              <a:rPr lang="en-US" sz="2000" dirty="0"/>
              <a:t>They can be reused or recycled at end of useful life.</a:t>
            </a:r>
          </a:p>
          <a:p>
            <a:pPr marL="742950" lvl="1" indent="-285750">
              <a:buFont typeface="Courier New" panose="020B0604020202020204" pitchFamily="34" charset="0"/>
              <a:buChar char="o"/>
            </a:pPr>
            <a:endParaRPr lang="en-US" sz="2000" dirty="0"/>
          </a:p>
          <a:p>
            <a:pPr lvl="1" algn="ctr"/>
            <a:r>
              <a:rPr lang="en-US" sz="2000" b="1" dirty="0"/>
              <a:t>Are we optimizing tray usage?</a:t>
            </a:r>
          </a:p>
          <a:p>
            <a:pPr marL="742950" lvl="1" indent="-285750">
              <a:buFont typeface="Courier New" panose="020B0604020202020204" pitchFamily="34" charset="0"/>
              <a:buChar char="o"/>
            </a:pPr>
            <a:r>
              <a:rPr lang="en-US" sz="2000" dirty="0"/>
              <a:t>We are using two pans for drying. Can we cut that to one?</a:t>
            </a:r>
          </a:p>
          <a:p>
            <a:pPr lvl="1" algn="ctr"/>
            <a:endParaRPr lang="en-US" sz="2400" b="1" dirty="0"/>
          </a:p>
          <a:p>
            <a:pPr marL="742950" lvl="1" indent="-285750">
              <a:buFont typeface="Courier New" panose="020B0604020202020204" pitchFamily="34" charset="0"/>
              <a:buChar char="o"/>
            </a:pPr>
            <a:endParaRPr lang="en-US" dirty="0"/>
          </a:p>
        </p:txBody>
      </p:sp>
      <p:pic>
        <p:nvPicPr>
          <p:cNvPr id="11" name="Picture 10" descr="A bowl of black tea with a wooden spoon&#10;&#10;Description automatically generated">
            <a:extLst>
              <a:ext uri="{FF2B5EF4-FFF2-40B4-BE49-F238E27FC236}">
                <a16:creationId xmlns:a16="http://schemas.microsoft.com/office/drawing/2014/main" id="{1E4C5FCF-1BC6-B966-C938-74CCA56EDC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6307" y="2039869"/>
            <a:ext cx="4630390" cy="3059852"/>
          </a:xfrm>
          <a:prstGeom prst="rect">
            <a:avLst/>
          </a:prstGeom>
        </p:spPr>
      </p:pic>
      <p:sp>
        <p:nvSpPr>
          <p:cNvPr id="12" name="TextBox 11">
            <a:extLst>
              <a:ext uri="{FF2B5EF4-FFF2-40B4-BE49-F238E27FC236}">
                <a16:creationId xmlns:a16="http://schemas.microsoft.com/office/drawing/2014/main" id="{DF67455B-81E1-D1D6-6FD8-2024D3C776A1}"/>
              </a:ext>
            </a:extLst>
          </p:cNvPr>
          <p:cNvSpPr txBox="1"/>
          <p:nvPr/>
        </p:nvSpPr>
        <p:spPr>
          <a:xfrm>
            <a:off x="1594027" y="5099721"/>
            <a:ext cx="2774950" cy="317500"/>
          </a:xfrm>
          <a:prstGeom prst="rect">
            <a:avLst/>
          </a:prstGeom>
        </p:spPr>
        <p:txBody>
          <a:bodyPr>
            <a:normAutofit fontScale="47500" lnSpcReduction="20000"/>
          </a:bodyPr>
          <a:lstStyle/>
          <a:p>
            <a:r>
              <a:rPr lang="en-US" dirty="0" err="1"/>
              <a:t>ThePhoto</a:t>
            </a:r>
            <a:r>
              <a:rPr lang="en-US" dirty="0"/>
              <a:t> by </a:t>
            </a:r>
            <a:r>
              <a:rPr lang="en-US" dirty="0" err="1"/>
              <a:t>PhotoAuthor</a:t>
            </a:r>
            <a:r>
              <a:rPr lang="en-US" dirty="0"/>
              <a:t> is licensed under CCYYSA.</a:t>
            </a:r>
          </a:p>
        </p:txBody>
      </p:sp>
    </p:spTree>
    <p:extLst>
      <p:ext uri="{BB962C8B-B14F-4D97-AF65-F5344CB8AC3E}">
        <p14:creationId xmlns:p14="http://schemas.microsoft.com/office/powerpoint/2010/main" val="10045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Sustainability – Packaging and Shipping</a:t>
            </a:r>
            <a:endParaRPr lang="en-US" dirty="0"/>
          </a:p>
        </p:txBody>
      </p:sp>
      <p:sp>
        <p:nvSpPr>
          <p:cNvPr id="6" name="TextBox 5">
            <a:extLst>
              <a:ext uri="{FF2B5EF4-FFF2-40B4-BE49-F238E27FC236}">
                <a16:creationId xmlns:a16="http://schemas.microsoft.com/office/drawing/2014/main" id="{95CA9BE8-C5F2-6D25-4253-97D981E5E5D6}"/>
              </a:ext>
            </a:extLst>
          </p:cNvPr>
          <p:cNvSpPr txBox="1"/>
          <p:nvPr/>
        </p:nvSpPr>
        <p:spPr>
          <a:xfrm>
            <a:off x="550069" y="1735204"/>
            <a:ext cx="622286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Current packaging:</a:t>
            </a:r>
          </a:p>
          <a:p>
            <a:pPr marL="457200" indent="-457200">
              <a:buFont typeface="Arial" panose="020B0604020202020204" pitchFamily="34" charset="0"/>
              <a:buChar char="•"/>
            </a:pPr>
            <a:r>
              <a:rPr lang="en-US" sz="2000" dirty="0"/>
              <a:t>Paper packets</a:t>
            </a:r>
          </a:p>
          <a:p>
            <a:pPr marL="457200" indent="-457200">
              <a:buFont typeface="Arial" panose="020B0604020202020204" pitchFamily="34" charset="0"/>
              <a:buChar char="•"/>
            </a:pPr>
            <a:r>
              <a:rPr lang="en-US" sz="2000" dirty="0"/>
              <a:t>Cardboard boxes</a:t>
            </a:r>
          </a:p>
          <a:p>
            <a:pPr marL="457200" indent="-457200">
              <a:buFont typeface="Arial" panose="020B0604020202020204" pitchFamily="34" charset="0"/>
              <a:buChar char="•"/>
            </a:pPr>
            <a:r>
              <a:rPr lang="en-US" sz="2000" dirty="0"/>
              <a:t>Plastic wrap</a:t>
            </a:r>
          </a:p>
          <a:p>
            <a:endParaRPr lang="en-US" sz="2800" dirty="0"/>
          </a:p>
          <a:p>
            <a:r>
              <a:rPr lang="en-US" dirty="0"/>
              <a:t>8 million tons of plastic are dumped in the ocean each year which threatens wildlife, changes ecosystems and presents health risks (Supply Chain Solutions Center, n.d.).</a:t>
            </a:r>
          </a:p>
          <a:p>
            <a:endParaRPr lang="en-US" dirty="0"/>
          </a:p>
          <a:p>
            <a:r>
              <a:rPr lang="en-US" b="1" dirty="0"/>
              <a:t>Our packaging should be environmentally friendly such as sustainable packaging made of 100% recyclable materials. </a:t>
            </a:r>
          </a:p>
          <a:p>
            <a:endParaRPr lang="en-US" dirty="0"/>
          </a:p>
          <a:p>
            <a:r>
              <a:rPr lang="en-US" dirty="0"/>
              <a:t>The foil packaging suggested is not recommended because foil is not biodegradable, can take hundreds of years to decompose, and is also more expensive (PrintOnPack.com. n.d.).</a:t>
            </a:r>
          </a:p>
        </p:txBody>
      </p:sp>
      <p:pic>
        <p:nvPicPr>
          <p:cNvPr id="3" name="Picture 2" descr="Eco Friendly Product Sticker Free Stock Photo - Public Domain Pictures">
            <a:extLst>
              <a:ext uri="{FF2B5EF4-FFF2-40B4-BE49-F238E27FC236}">
                <a16:creationId xmlns:a16="http://schemas.microsoft.com/office/drawing/2014/main" id="{10C7500A-4977-5066-15C2-F8FF45586C1C}"/>
              </a:ext>
            </a:extLst>
          </p:cNvPr>
          <p:cNvPicPr>
            <a:picLocks noChangeAspect="1"/>
          </p:cNvPicPr>
          <p:nvPr/>
        </p:nvPicPr>
        <p:blipFill>
          <a:blip r:embed="rId3"/>
          <a:stretch>
            <a:fillRect/>
          </a:stretch>
        </p:blipFill>
        <p:spPr>
          <a:xfrm>
            <a:off x="6772938" y="1735204"/>
            <a:ext cx="4595013" cy="4288023"/>
          </a:xfrm>
          <a:prstGeom prst="rect">
            <a:avLst/>
          </a:prstGeom>
        </p:spPr>
      </p:pic>
    </p:spTree>
    <p:extLst>
      <p:ext uri="{BB962C8B-B14F-4D97-AF65-F5344CB8AC3E}">
        <p14:creationId xmlns:p14="http://schemas.microsoft.com/office/powerpoint/2010/main" val="2630148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32" y="2123171"/>
            <a:ext cx="7438112" cy="2256805"/>
          </a:xfrm>
        </p:spPr>
        <p:txBody>
          <a:bodyPr>
            <a:normAutofit/>
          </a:bodyPr>
          <a:lstStyle/>
          <a:p>
            <a:pPr algn="ctr"/>
            <a:r>
              <a:rPr lang="en-US" sz="2800" dirty="0">
                <a:solidFill>
                  <a:srgbClr val="565A5C"/>
                </a:solidFill>
                <a:ea typeface="+mj-lt"/>
                <a:cs typeface="+mj-lt"/>
              </a:rPr>
              <a:t>In reviewing the process flowchart for </a:t>
            </a:r>
            <a:r>
              <a:rPr lang="en-US" sz="2800" dirty="0" err="1">
                <a:solidFill>
                  <a:srgbClr val="565A5C"/>
                </a:solidFill>
                <a:ea typeface="+mj-lt"/>
                <a:cs typeface="+mj-lt"/>
              </a:rPr>
              <a:t>NationaliTeas</a:t>
            </a:r>
            <a:r>
              <a:rPr lang="en-US" sz="2800" dirty="0">
                <a:solidFill>
                  <a:srgbClr val="565A5C"/>
                </a:solidFill>
                <a:ea typeface="+mj-lt"/>
                <a:cs typeface="+mj-lt"/>
              </a:rPr>
              <a:t>, there are process steps that can be removed to increase efficiency and reduce waste.</a:t>
            </a:r>
            <a:r>
              <a:rPr lang="en-US" sz="2000" dirty="0">
                <a:solidFill>
                  <a:srgbClr val="565A5C"/>
                </a:solidFill>
                <a:ea typeface="+mj-lt"/>
                <a:cs typeface="+mj-lt"/>
              </a:rPr>
              <a:t> </a:t>
            </a:r>
            <a:endParaRPr lang="en-US" sz="2000" dirty="0">
              <a:ea typeface="+mj-lt"/>
              <a:cs typeface="+mj-lt"/>
            </a:endParaRPr>
          </a:p>
        </p:txBody>
      </p:sp>
      <p:pic>
        <p:nvPicPr>
          <p:cNvPr id="3" name="Picture 2" descr="A chalkboard with text on it&#10;&#10;Description automatically generated">
            <a:extLst>
              <a:ext uri="{FF2B5EF4-FFF2-40B4-BE49-F238E27FC236}">
                <a16:creationId xmlns:a16="http://schemas.microsoft.com/office/drawing/2014/main" id="{EC5A42EB-90D0-93D3-15A5-4E6C90925560}"/>
              </a:ext>
            </a:extLst>
          </p:cNvPr>
          <p:cNvPicPr>
            <a:picLocks noChangeAspect="1"/>
          </p:cNvPicPr>
          <p:nvPr/>
        </p:nvPicPr>
        <p:blipFill>
          <a:blip r:embed="rId3"/>
          <a:stretch>
            <a:fillRect/>
          </a:stretch>
        </p:blipFill>
        <p:spPr>
          <a:xfrm>
            <a:off x="8782118" y="1709738"/>
            <a:ext cx="2333625" cy="3438525"/>
          </a:xfrm>
          <a:prstGeom prst="rect">
            <a:avLst/>
          </a:prstGeom>
        </p:spPr>
      </p:pic>
      <p:sp>
        <p:nvSpPr>
          <p:cNvPr id="4" name="TextBox 3">
            <a:extLst>
              <a:ext uri="{FF2B5EF4-FFF2-40B4-BE49-F238E27FC236}">
                <a16:creationId xmlns:a16="http://schemas.microsoft.com/office/drawing/2014/main" id="{DC82879D-FBC5-0586-624C-97942240E275}"/>
              </a:ext>
            </a:extLst>
          </p:cNvPr>
          <p:cNvSpPr txBox="1"/>
          <p:nvPr/>
        </p:nvSpPr>
        <p:spPr>
          <a:xfrm>
            <a:off x="-45615" y="364917"/>
            <a:ext cx="1220194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b="1" dirty="0">
                <a:solidFill>
                  <a:schemeClr val="accent1"/>
                </a:solidFill>
                <a:latin typeface="+mj-lt"/>
                <a:ea typeface="+mj-ea"/>
                <a:cs typeface="+mj-cs"/>
              </a:rPr>
              <a:t>Lean Manufacturing</a:t>
            </a:r>
            <a:endParaRPr lang="en-US" dirty="0">
              <a:ea typeface="+mj-ea"/>
              <a:cs typeface="+mj-cs"/>
            </a:endParaRPr>
          </a:p>
        </p:txBody>
      </p:sp>
    </p:spTree>
    <p:extLst>
      <p:ext uri="{BB962C8B-B14F-4D97-AF65-F5344CB8AC3E}">
        <p14:creationId xmlns:p14="http://schemas.microsoft.com/office/powerpoint/2010/main" val="24421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ustom">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EC9E49B7-4EF5-484D-A5C3-E44E8A0091EA}"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8307F-863E-465D-9426-B14DA0CBD25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74F6EFD-5A76-4C77-A0A3-4BA9EAEE1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F2847D-96C7-4634-93AB-D232DDB6E5E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3782</TotalTime>
  <Words>3940</Words>
  <Application>Microsoft Office PowerPoint</Application>
  <PresentationFormat>Widescreen</PresentationFormat>
  <Paragraphs>392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Arial,Sans-Serif</vt:lpstr>
      <vt:lpstr>Corbel</vt:lpstr>
      <vt:lpstr>Courier New</vt:lpstr>
      <vt:lpstr>Myriad Pro</vt:lpstr>
      <vt:lpstr>Times New Roman</vt:lpstr>
      <vt:lpstr>Wingdings</vt:lpstr>
      <vt:lpstr>Custom</vt:lpstr>
      <vt:lpstr>NationaliTeas</vt:lpstr>
      <vt:lpstr>NationaliTeas Mission</vt:lpstr>
      <vt:lpstr>Business Objectives</vt:lpstr>
      <vt:lpstr>Goal</vt:lpstr>
      <vt:lpstr>Sustainability</vt:lpstr>
      <vt:lpstr>Sustainability – Farm</vt:lpstr>
      <vt:lpstr>Sustainability – Processing</vt:lpstr>
      <vt:lpstr>Sustainability – Packaging and Shipping</vt:lpstr>
      <vt:lpstr>In reviewing the process flowchart for NationaliTeas, there are process steps that can be removed to increase efficiency and reduce waste. </vt:lpstr>
      <vt:lpstr>Lean Manufacturing - Farm</vt:lpstr>
      <vt:lpstr>Updated Workflow at the Farm</vt:lpstr>
      <vt:lpstr>Lean Manufacturing – Processing</vt:lpstr>
      <vt:lpstr>Updated Workflow in Processing</vt:lpstr>
      <vt:lpstr>Lean Manufacturing Packaging and Shipping</vt:lpstr>
      <vt:lpstr>Updated Workflow in Packaging and Shipping</vt:lpstr>
      <vt:lpstr>Benefits and Drawbacks of Changes in Workflow</vt:lpstr>
      <vt:lpstr>Process Changes - Alignment with Triple Bottom Line</vt:lpstr>
      <vt:lpstr>Process Changes - Alignment with Triple Bottom Line</vt:lpstr>
      <vt:lpstr>Process Changes - Alignment with Triple Bottom Line</vt:lpstr>
      <vt:lpstr>Process Changes - Alignment with Triple Bottom Line</vt:lpstr>
      <vt:lpstr>Issue Log Item 1</vt:lpstr>
      <vt:lpstr>Issue Log Item 2</vt:lpstr>
      <vt:lpstr>Issue Log Item 3</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SRobbins</cp:lastModifiedBy>
  <cp:revision>870</cp:revision>
  <dcterms:created xsi:type="dcterms:W3CDTF">2024-07-25T16:33:29Z</dcterms:created>
  <dcterms:modified xsi:type="dcterms:W3CDTF">2024-07-30T15:07:43Z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